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5"/>
  </p:sldMasterIdLst>
  <p:notesMasterIdLst>
    <p:notesMasterId r:id="rId19"/>
  </p:notesMasterIdLst>
  <p:sldIdLst>
    <p:sldId id="622" r:id="rId6"/>
    <p:sldId id="259" r:id="rId7"/>
    <p:sldId id="600" r:id="rId8"/>
    <p:sldId id="603" r:id="rId9"/>
    <p:sldId id="604" r:id="rId10"/>
    <p:sldId id="605" r:id="rId11"/>
    <p:sldId id="621" r:id="rId12"/>
    <p:sldId id="606" r:id="rId13"/>
    <p:sldId id="613" r:id="rId14"/>
    <p:sldId id="612" r:id="rId15"/>
    <p:sldId id="607" r:id="rId16"/>
    <p:sldId id="611" r:id="rId17"/>
    <p:sldId id="623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entury Gothic" panose="020B0604020202020204" charset="0"/>
      <p:regular r:id="rId24"/>
      <p:bold r:id="rId25"/>
      <p:italic r:id="rId26"/>
      <p:boldItalic r:id="rId27"/>
    </p:embeddedFont>
    <p:embeddedFont>
      <p:font typeface="Microsoft JhengHei Light" panose="020B0304030504040204" pitchFamily="34" charset="-120"/>
      <p:regular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  <p:embeddedFont>
      <p:font typeface="Roboto Slab Light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063">
          <p15:clr>
            <a:srgbClr val="9AA0A6"/>
          </p15:clr>
        </p15:guide>
        <p15:guide id="2" orient="horz" pos="3888">
          <p15:clr>
            <a:srgbClr val="9AA0A6"/>
          </p15:clr>
        </p15:guide>
        <p15:guide id="3" pos="288">
          <p15:clr>
            <a:srgbClr val="9AA0A6"/>
          </p15:clr>
        </p15:guide>
        <p15:guide id="4" orient="horz" pos="824">
          <p15:clr>
            <a:srgbClr val="9AA0A6"/>
          </p15:clr>
        </p15:guide>
        <p15:guide id="5" orient="horz" pos="2160">
          <p15:clr>
            <a:srgbClr val="9AA0A6"/>
          </p15:clr>
        </p15:guide>
        <p15:guide id="6" orient="horz" pos="2256">
          <p15:clr>
            <a:srgbClr val="9AA0A6"/>
          </p15:clr>
        </p15:guide>
        <p15:guide id="7" pos="5324">
          <p15:clr>
            <a:srgbClr val="9AA0A6"/>
          </p15:clr>
        </p15:guide>
        <p15:guide id="8" pos="623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EDAAD-3B87-60EE-5EB2-4CE76CBBDB5A}" v="7" dt="2023-11-09T15:47:17.363"/>
    <p1510:client id="{58DE5C24-4783-466A-9DF2-039EF1F3166E}" v="6" dt="2023-11-09T15:42:54.556"/>
    <p1510:client id="{9476EBE6-355C-4B47-B9D2-2CCABF1D5B05}" v="3" dt="2023-11-09T14:52:56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7063"/>
        <p:guide orient="horz" pos="3888"/>
        <p:guide pos="288"/>
        <p:guide orient="horz" pos="824"/>
        <p:guide orient="horz" pos="2160"/>
        <p:guide orient="horz" pos="2256"/>
        <p:guide pos="5324"/>
        <p:guide pos="623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7.fntdata"/><Relationship Id="rId39" Type="http://schemas.microsoft.com/office/2016/11/relationships/changesInfo" Target="changesInfos/changesInfo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 Jansen" userId="82aff2f0-39d0-4a03-a9e9-14f3a870814b" providerId="ADAL" clId="{58DE5C24-4783-466A-9DF2-039EF1F3166E}"/>
    <pc:docChg chg="modSld">
      <pc:chgData name="Sander Jansen" userId="82aff2f0-39d0-4a03-a9e9-14f3a870814b" providerId="ADAL" clId="{58DE5C24-4783-466A-9DF2-039EF1F3166E}" dt="2023-11-09T15:41:30.516" v="0" actId="1076"/>
      <pc:docMkLst>
        <pc:docMk/>
      </pc:docMkLst>
      <pc:sldChg chg="modSp">
        <pc:chgData name="Sander Jansen" userId="82aff2f0-39d0-4a03-a9e9-14f3a870814b" providerId="ADAL" clId="{58DE5C24-4783-466A-9DF2-039EF1F3166E}" dt="2023-11-09T15:41:30.516" v="0" actId="1076"/>
        <pc:sldMkLst>
          <pc:docMk/>
          <pc:sldMk cId="1097959400" sldId="607"/>
        </pc:sldMkLst>
        <pc:picChg chg="mod">
          <ac:chgData name="Sander Jansen" userId="82aff2f0-39d0-4a03-a9e9-14f3a870814b" providerId="ADAL" clId="{58DE5C24-4783-466A-9DF2-039EF1F3166E}" dt="2023-11-09T15:41:30.516" v="0" actId="1076"/>
          <ac:picMkLst>
            <pc:docMk/>
            <pc:sldMk cId="1097959400" sldId="607"/>
            <ac:picMk id="2050" creationId="{05DB422F-DA0B-1D0F-74FE-263BBF0CB3C5}"/>
          </ac:picMkLst>
        </pc:picChg>
      </pc:sldChg>
    </pc:docChg>
  </pc:docChgLst>
  <pc:docChgLst>
    <pc:chgData name="Sander Jansen" userId="82aff2f0-39d0-4a03-a9e9-14f3a870814b" providerId="ADAL" clId="{9476EBE6-355C-4B47-B9D2-2CCABF1D5B05}"/>
    <pc:docChg chg="custSel modSld">
      <pc:chgData name="Sander Jansen" userId="82aff2f0-39d0-4a03-a9e9-14f3a870814b" providerId="ADAL" clId="{9476EBE6-355C-4B47-B9D2-2CCABF1D5B05}" dt="2023-11-09T14:56:36.079" v="13" actId="1076"/>
      <pc:docMkLst>
        <pc:docMk/>
      </pc:docMkLst>
      <pc:sldChg chg="modSp mod">
        <pc:chgData name="Sander Jansen" userId="82aff2f0-39d0-4a03-a9e9-14f3a870814b" providerId="ADAL" clId="{9476EBE6-355C-4B47-B9D2-2CCABF1D5B05}" dt="2023-11-09T14:56:36.079" v="13" actId="1076"/>
        <pc:sldMkLst>
          <pc:docMk/>
          <pc:sldMk cId="3725485042" sldId="606"/>
        </pc:sldMkLst>
        <pc:spChg chg="mod">
          <ac:chgData name="Sander Jansen" userId="82aff2f0-39d0-4a03-a9e9-14f3a870814b" providerId="ADAL" clId="{9476EBE6-355C-4B47-B9D2-2CCABF1D5B05}" dt="2023-11-09T14:53:38.184" v="10" actId="5793"/>
          <ac:spMkLst>
            <pc:docMk/>
            <pc:sldMk cId="3725485042" sldId="606"/>
            <ac:spMk id="2" creationId="{0163CF80-31D1-EC3C-048F-63D9F756936E}"/>
          </ac:spMkLst>
        </pc:spChg>
        <pc:picChg chg="mod">
          <ac:chgData name="Sander Jansen" userId="82aff2f0-39d0-4a03-a9e9-14f3a870814b" providerId="ADAL" clId="{9476EBE6-355C-4B47-B9D2-2CCABF1D5B05}" dt="2023-11-09T14:53:43.266" v="12" actId="1076"/>
          <ac:picMkLst>
            <pc:docMk/>
            <pc:sldMk cId="3725485042" sldId="606"/>
            <ac:picMk id="7" creationId="{1C6E2EB2-AC89-7DEA-6E04-557A90CA6A2D}"/>
          </ac:picMkLst>
        </pc:picChg>
        <pc:picChg chg="mod">
          <ac:chgData name="Sander Jansen" userId="82aff2f0-39d0-4a03-a9e9-14f3a870814b" providerId="ADAL" clId="{9476EBE6-355C-4B47-B9D2-2CCABF1D5B05}" dt="2023-11-09T14:56:36.079" v="13" actId="1076"/>
          <ac:picMkLst>
            <pc:docMk/>
            <pc:sldMk cId="3725485042" sldId="606"/>
            <ac:picMk id="8" creationId="{D99376A9-76FD-5A03-3079-44A5BD238AE6}"/>
          </ac:picMkLst>
        </pc:picChg>
      </pc:sldChg>
    </pc:docChg>
  </pc:docChgLst>
  <pc:docChgLst>
    <pc:chgData name="Sander Jansen" userId="S::sander.jansen@alliander.com::82aff2f0-39d0-4a03-a9e9-14f3a870814b" providerId="AD" clId="Web-{0FDEDAAD-3B87-60EE-5EB2-4CE76CBBDB5A}"/>
    <pc:docChg chg="modSld">
      <pc:chgData name="Sander Jansen" userId="S::sander.jansen@alliander.com::82aff2f0-39d0-4a03-a9e9-14f3a870814b" providerId="AD" clId="Web-{0FDEDAAD-3B87-60EE-5EB2-4CE76CBBDB5A}" dt="2023-11-09T15:47:17.363" v="6" actId="1076"/>
      <pc:docMkLst>
        <pc:docMk/>
      </pc:docMkLst>
      <pc:sldChg chg="delSp modSp">
        <pc:chgData name="Sander Jansen" userId="S::sander.jansen@alliander.com::82aff2f0-39d0-4a03-a9e9-14f3a870814b" providerId="AD" clId="Web-{0FDEDAAD-3B87-60EE-5EB2-4CE76CBBDB5A}" dt="2023-11-09T15:47:17.363" v="6" actId="1076"/>
        <pc:sldMkLst>
          <pc:docMk/>
          <pc:sldMk cId="1097959400" sldId="607"/>
        </pc:sldMkLst>
        <pc:spChg chg="mod">
          <ac:chgData name="Sander Jansen" userId="S::sander.jansen@alliander.com::82aff2f0-39d0-4a03-a9e9-14f3a870814b" providerId="AD" clId="Web-{0FDEDAAD-3B87-60EE-5EB2-4CE76CBBDB5A}" dt="2023-11-09T15:47:17.363" v="6" actId="1076"/>
          <ac:spMkLst>
            <pc:docMk/>
            <pc:sldMk cId="1097959400" sldId="607"/>
            <ac:spMk id="8" creationId="{806F3668-89B2-9660-4164-9838152AB4ED}"/>
          </ac:spMkLst>
        </pc:spChg>
        <pc:spChg chg="del">
          <ac:chgData name="Sander Jansen" userId="S::sander.jansen@alliander.com::82aff2f0-39d0-4a03-a9e9-14f3a870814b" providerId="AD" clId="Web-{0FDEDAAD-3B87-60EE-5EB2-4CE76CBBDB5A}" dt="2023-11-09T15:47:06.910" v="0"/>
          <ac:spMkLst>
            <pc:docMk/>
            <pc:sldMk cId="1097959400" sldId="607"/>
            <ac:spMk id="10" creationId="{2CF58DA5-84C5-E705-4EB6-853814A80C5F}"/>
          </ac:spMkLst>
        </pc:spChg>
        <pc:picChg chg="mod">
          <ac:chgData name="Sander Jansen" userId="S::sander.jansen@alliander.com::82aff2f0-39d0-4a03-a9e9-14f3a870814b" providerId="AD" clId="Web-{0FDEDAAD-3B87-60EE-5EB2-4CE76CBBDB5A}" dt="2023-11-09T15:47:17.301" v="1" actId="1076"/>
          <ac:picMkLst>
            <pc:docMk/>
            <pc:sldMk cId="1097959400" sldId="607"/>
            <ac:picMk id="2050" creationId="{05DB422F-DA0B-1D0F-74FE-263BBF0CB3C5}"/>
          </ac:picMkLst>
        </pc:picChg>
        <pc:picChg chg="mod">
          <ac:chgData name="Sander Jansen" userId="S::sander.jansen@alliander.com::82aff2f0-39d0-4a03-a9e9-14f3a870814b" providerId="AD" clId="Web-{0FDEDAAD-3B87-60EE-5EB2-4CE76CBBDB5A}" dt="2023-11-09T15:47:17.316" v="2" actId="1076"/>
          <ac:picMkLst>
            <pc:docMk/>
            <pc:sldMk cId="1097959400" sldId="607"/>
            <ac:picMk id="2051" creationId="{14206E70-8125-E1A7-3D06-A4422C665978}"/>
          </ac:picMkLst>
        </pc:picChg>
        <pc:picChg chg="mod">
          <ac:chgData name="Sander Jansen" userId="S::sander.jansen@alliander.com::82aff2f0-39d0-4a03-a9e9-14f3a870814b" providerId="AD" clId="Web-{0FDEDAAD-3B87-60EE-5EB2-4CE76CBBDB5A}" dt="2023-11-09T15:47:17.316" v="3" actId="1076"/>
          <ac:picMkLst>
            <pc:docMk/>
            <pc:sldMk cId="1097959400" sldId="607"/>
            <ac:picMk id="2052" creationId="{83823F73-8821-3A7D-8C4B-C3966EA51612}"/>
          </ac:picMkLst>
        </pc:picChg>
        <pc:picChg chg="mod">
          <ac:chgData name="Sander Jansen" userId="S::sander.jansen@alliander.com::82aff2f0-39d0-4a03-a9e9-14f3a870814b" providerId="AD" clId="Web-{0FDEDAAD-3B87-60EE-5EB2-4CE76CBBDB5A}" dt="2023-11-09T15:47:17.332" v="4" actId="1076"/>
          <ac:picMkLst>
            <pc:docMk/>
            <pc:sldMk cId="1097959400" sldId="607"/>
            <ac:picMk id="2053" creationId="{13010D4B-C8BD-ED57-24B2-EF7C8A6DB6DD}"/>
          </ac:picMkLst>
        </pc:picChg>
        <pc:picChg chg="mod">
          <ac:chgData name="Sander Jansen" userId="S::sander.jansen@alliander.com::82aff2f0-39d0-4a03-a9e9-14f3a870814b" providerId="AD" clId="Web-{0FDEDAAD-3B87-60EE-5EB2-4CE76CBBDB5A}" dt="2023-11-09T15:47:17.347" v="5" actId="1076"/>
          <ac:picMkLst>
            <pc:docMk/>
            <pc:sldMk cId="1097959400" sldId="607"/>
            <ac:picMk id="2054" creationId="{3F920D0C-AD93-1944-8229-BF039680AC3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3fc646f3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3fc646f3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LF energy memberschip is </a:t>
            </a:r>
            <a:r>
              <a:rPr lang="nl-NL" err="1"/>
              <a:t>not</a:t>
            </a:r>
            <a:r>
              <a:rPr lang="nl-NL"/>
              <a:t> </a:t>
            </a:r>
            <a:r>
              <a:rPr lang="nl-NL" err="1"/>
              <a:t>required</a:t>
            </a:r>
            <a:endParaRPr lang="nl-NL"/>
          </a:p>
          <a:p>
            <a:endParaRPr lang="nl-NL"/>
          </a:p>
          <a:p>
            <a:r>
              <a:rPr lang="nl-NL" err="1"/>
              <a:t>Vendors</a:t>
            </a:r>
            <a:r>
              <a:rPr lang="nl-NL"/>
              <a:t>/</a:t>
            </a:r>
            <a:r>
              <a:rPr lang="nl-NL" err="1"/>
              <a:t>Uitlities</a:t>
            </a:r>
            <a:r>
              <a:rPr lang="nl-NL"/>
              <a:t>/consultants/</a:t>
            </a:r>
            <a:r>
              <a:rPr lang="nl-NL" err="1"/>
              <a:t>Intergrators</a:t>
            </a:r>
            <a:r>
              <a:rPr lang="nl-NL"/>
              <a:t>/</a:t>
            </a:r>
            <a:r>
              <a:rPr lang="nl-NL" err="1"/>
              <a:t>invididuals</a:t>
            </a:r>
            <a:endParaRPr lang="nl-NL"/>
          </a:p>
          <a:p>
            <a:endParaRPr lang="nl-NL"/>
          </a:p>
          <a:p>
            <a:endParaRPr lang="nl-NL"/>
          </a:p>
          <a:p>
            <a:r>
              <a:rPr lang="nl-NL" err="1"/>
              <a:t>If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 feel well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contribute</a:t>
            </a:r>
            <a:r>
              <a:rPr lang="nl-NL"/>
              <a:t> </a:t>
            </a:r>
            <a:r>
              <a:rPr lang="nl-NL" err="1"/>
              <a:t>directly</a:t>
            </a:r>
            <a:r>
              <a:rPr lang="nl-NL"/>
              <a:t>, </a:t>
            </a:r>
            <a:r>
              <a:rPr lang="nl-NL" err="1"/>
              <a:t>use</a:t>
            </a:r>
            <a:r>
              <a:rPr lang="nl-NL"/>
              <a:t> a 3th party </a:t>
            </a:r>
            <a:r>
              <a:rPr lang="nl-NL" err="1"/>
              <a:t>to</a:t>
            </a:r>
            <a:r>
              <a:rPr lang="nl-NL"/>
              <a:t> help </a:t>
            </a:r>
            <a:r>
              <a:rPr lang="nl-NL" err="1"/>
              <a:t>you</a:t>
            </a:r>
            <a:r>
              <a:rPr lang="nl-NL"/>
              <a:t> (e.g. </a:t>
            </a:r>
            <a:r>
              <a:rPr lang="nl-NL" err="1"/>
              <a:t>your</a:t>
            </a:r>
            <a:r>
              <a:rPr lang="nl-NL"/>
              <a:t> development </a:t>
            </a:r>
            <a:r>
              <a:rPr lang="nl-NL" err="1"/>
              <a:t>suppliers</a:t>
            </a:r>
            <a:r>
              <a:rPr lang="nl-NL"/>
              <a:t>).</a:t>
            </a:r>
          </a:p>
          <a:p>
            <a:endParaRPr lang="nl-NL"/>
          </a:p>
          <a:p>
            <a:endParaRPr lang="nl-NL"/>
          </a:p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434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>
                <a:cs typeface="+mn-lt"/>
              </a:rPr>
              <a:t>Recap</a:t>
            </a:r>
            <a:r>
              <a:rPr lang="nl-NL">
                <a:cs typeface="+mn-lt"/>
              </a:rPr>
              <a:t>:</a:t>
            </a:r>
          </a:p>
          <a:p>
            <a:r>
              <a:rPr lang="nl-NL">
                <a:cs typeface="+mn-lt"/>
              </a:rPr>
              <a:t>Change is </a:t>
            </a:r>
            <a:r>
              <a:rPr lang="nl-NL" err="1">
                <a:cs typeface="+mn-lt"/>
              </a:rPr>
              <a:t>needed</a:t>
            </a:r>
          </a:p>
          <a:p>
            <a:r>
              <a:rPr lang="nl-NL" err="1">
                <a:cs typeface="+mn-lt"/>
              </a:rPr>
              <a:t>Configurations</a:t>
            </a:r>
            <a:r>
              <a:rPr lang="nl-NL">
                <a:cs typeface="+mn-lt"/>
              </a:rPr>
              <a:t> are </a:t>
            </a:r>
            <a:r>
              <a:rPr lang="nl-NL" err="1">
                <a:cs typeface="+mn-lt"/>
              </a:rPr>
              <a:t>increasing</a:t>
            </a:r>
            <a:r>
              <a:rPr lang="nl-NL">
                <a:cs typeface="+mn-lt"/>
              </a:rPr>
              <a:t> </a:t>
            </a:r>
            <a:r>
              <a:rPr lang="nl-NL" err="1">
                <a:cs typeface="+mn-lt"/>
              </a:rPr>
              <a:t>importance</a:t>
            </a:r>
          </a:p>
          <a:p>
            <a:r>
              <a:rPr lang="nl-NL" err="1">
                <a:cs typeface="+mn-lt"/>
              </a:rPr>
              <a:t>Key</a:t>
            </a:r>
            <a:r>
              <a:rPr lang="nl-NL">
                <a:cs typeface="+mn-lt"/>
              </a:rPr>
              <a:t> </a:t>
            </a:r>
            <a:r>
              <a:rPr lang="nl-NL" err="1">
                <a:cs typeface="+mn-lt"/>
              </a:rPr>
              <a:t>defferenciator</a:t>
            </a:r>
            <a:r>
              <a:rPr lang="nl-NL">
                <a:cs typeface="+mn-lt"/>
              </a:rPr>
              <a:t>: </a:t>
            </a:r>
            <a:r>
              <a:rPr lang="nl-NL" err="1">
                <a:cs typeface="+mn-lt"/>
              </a:rPr>
              <a:t>centralized</a:t>
            </a:r>
            <a:r>
              <a:rPr lang="nl-NL">
                <a:cs typeface="+mn-lt"/>
              </a:rPr>
              <a:t> </a:t>
            </a:r>
            <a:r>
              <a:rPr lang="nl-NL" err="1">
                <a:cs typeface="+mn-lt"/>
              </a:rPr>
              <a:t>and</a:t>
            </a:r>
            <a:r>
              <a:rPr lang="nl-NL">
                <a:cs typeface="+mn-lt"/>
              </a:rPr>
              <a:t> </a:t>
            </a:r>
            <a:r>
              <a:rPr lang="nl-NL" err="1">
                <a:cs typeface="+mn-lt"/>
              </a:rPr>
              <a:t>fully</a:t>
            </a:r>
            <a:r>
              <a:rPr lang="nl-NL">
                <a:cs typeface="+mn-lt"/>
              </a:rPr>
              <a:t> open source</a:t>
            </a:r>
            <a:br>
              <a:rPr lang="nl-NL">
                <a:cs typeface="+mn-lt"/>
              </a:rPr>
            </a:br>
            <a:br>
              <a:rPr lang="nl-NL">
                <a:cs typeface="+mn-lt"/>
              </a:rPr>
            </a:br>
            <a:r>
              <a:rPr lang="nl-NL"/>
              <a:t>Join </a:t>
            </a:r>
            <a:r>
              <a:rPr lang="nl-NL" err="1"/>
              <a:t>our</a:t>
            </a:r>
            <a:r>
              <a:rPr lang="nl-NL"/>
              <a:t> </a:t>
            </a:r>
            <a:endParaRPr lang="nl-NL">
              <a:cs typeface="Calibri"/>
            </a:endParaRPr>
          </a:p>
          <a:p>
            <a:endParaRPr lang="nl-NL"/>
          </a:p>
          <a:p>
            <a:endParaRPr lang="nl-NL"/>
          </a:p>
          <a:p>
            <a:r>
              <a:rPr lang="nl-NL"/>
              <a:t>Check out </a:t>
            </a:r>
            <a:r>
              <a:rPr lang="nl-NL" err="1"/>
              <a:t>other</a:t>
            </a:r>
            <a:r>
              <a:rPr lang="nl-NL"/>
              <a:t> LF energy </a:t>
            </a:r>
            <a:r>
              <a:rPr lang="nl-NL" err="1"/>
              <a:t>projects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7356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Product owner</a:t>
            </a:r>
          </a:p>
          <a:p>
            <a:r>
              <a:rPr lang="nl-NL" err="1"/>
              <a:t>CoMPAS</a:t>
            </a:r>
            <a:r>
              <a:rPr lang="nl-NL"/>
              <a:t> TSC member</a:t>
            </a:r>
          </a:p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7612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Non of the tools today can meet these needs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2275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0578" indent="-280578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Hard to find technical staff: Need for efficiency</a:t>
            </a:r>
          </a:p>
          <a:p>
            <a:pPr marL="280578" indent="-280578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>
              <a:lnSpc>
                <a:spcPct val="250000"/>
              </a:lnSpc>
            </a:pPr>
            <a:r>
              <a:rPr lang="en-US"/>
              <a:t>We have a hard time finding new staff to keep up with the speed needed for the energy transition: Efficiently/automation is needed!</a:t>
            </a:r>
          </a:p>
          <a:p>
            <a:pPr marL="280578" indent="-280578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 marL="280578" indent="-280578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More insights in configurations needed</a:t>
            </a:r>
          </a:p>
          <a:p>
            <a:pPr marL="280578" indent="-280578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>
              <a:lnSpc>
                <a:spcPct val="250000"/>
              </a:lnSpc>
            </a:pPr>
            <a:r>
              <a:rPr lang="en-US"/>
              <a:t>The more congestion we have on the grid, the more we to measure and control system operations; prevent unintended behavior.</a:t>
            </a:r>
          </a:p>
          <a:p>
            <a:pPr>
              <a:lnSpc>
                <a:spcPct val="250000"/>
              </a:lnSpc>
            </a:pPr>
            <a:endParaRPr lang="en-US"/>
          </a:p>
          <a:p>
            <a:pPr algn="l" rtl="0" fontAlgn="base"/>
            <a:r>
              <a:rPr lang="nl-NL" b="0" i="0" u="none" strike="noStrike" err="1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Substation</a:t>
            </a:r>
            <a:r>
              <a:rPr lang="nl-NL" b="0" i="0" u="none" strike="noStrike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 of </a:t>
            </a:r>
            <a:r>
              <a:rPr lang="nl-NL" b="0" i="0" u="none" strike="noStrike" err="1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the</a:t>
            </a:r>
            <a:r>
              <a:rPr lang="nl-NL" b="0" i="0" u="none" strike="noStrike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 </a:t>
            </a:r>
            <a:r>
              <a:rPr lang="nl-NL" b="0" i="0" u="none" strike="noStrike" err="1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future</a:t>
            </a:r>
            <a:r>
              <a:rPr lang="nl-NL" b="0" i="0" u="none" strike="noStrike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 </a:t>
            </a:r>
            <a:r>
              <a:rPr lang="nl-NL" b="0" i="0" u="none" strike="noStrike" err="1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requires</a:t>
            </a:r>
            <a:r>
              <a:rPr lang="nl-NL" b="0" i="0" u="none" strike="noStrike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:</a:t>
            </a:r>
            <a:r>
              <a:rPr lang="en-US" b="0" i="0">
                <a:solidFill>
                  <a:srgbClr val="000000"/>
                </a:solidFill>
                <a:effectLst/>
                <a:latin typeface="Microsoft JhengHei Light" panose="020B0304030504040204" pitchFamily="34" charset="-12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nl-NL" b="0" i="0" u="none" strike="noStrike" err="1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Dynamic</a:t>
            </a:r>
            <a:r>
              <a:rPr lang="nl-NL" b="0" i="0" u="none" strike="noStrike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 </a:t>
            </a:r>
            <a:r>
              <a:rPr lang="nl-NL" b="0" i="0" u="none" strike="noStrike" err="1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protection</a:t>
            </a:r>
            <a:r>
              <a:rPr lang="nl-NL" b="0" i="0" u="none" strike="noStrike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 </a:t>
            </a:r>
            <a:r>
              <a:rPr lang="nl-NL" b="0" i="0" u="none" strike="noStrike" err="1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settings</a:t>
            </a:r>
            <a:r>
              <a:rPr lang="nl-NL" b="0" i="0">
                <a:solidFill>
                  <a:srgbClr val="000000"/>
                </a:solidFill>
                <a:effectLst/>
                <a:latin typeface="Microsoft JhengHei Light" panose="020B0304030504040204" pitchFamily="34" charset="-120"/>
              </a:rPr>
              <a:t>​</a:t>
            </a:r>
            <a:endParaRPr lang="nl-NL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nl-NL" b="0" i="0" u="none" strike="noStrike" err="1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Adaptive</a:t>
            </a:r>
            <a:r>
              <a:rPr lang="nl-NL" b="0" i="0" u="none" strike="noStrike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 </a:t>
            </a:r>
            <a:r>
              <a:rPr lang="nl-NL" b="0" i="0" u="none" strike="noStrike" err="1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automation</a:t>
            </a:r>
            <a:r>
              <a:rPr lang="nl-NL" b="0" i="0" u="none" strike="noStrike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 </a:t>
            </a:r>
            <a:r>
              <a:rPr lang="nl-NL" b="0" i="0" u="none" strike="noStrike" err="1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functions</a:t>
            </a:r>
            <a:r>
              <a:rPr lang="nl-NL" b="0" i="0">
                <a:solidFill>
                  <a:srgbClr val="000000"/>
                </a:solidFill>
                <a:effectLst/>
                <a:latin typeface="Microsoft JhengHei Light" panose="020B0304030504040204" pitchFamily="34" charset="-120"/>
              </a:rPr>
              <a:t>​</a:t>
            </a:r>
            <a:endParaRPr lang="nl-NL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nl-NL" b="0" i="0" u="none" strike="noStrike" err="1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Insights</a:t>
            </a:r>
            <a:r>
              <a:rPr lang="nl-NL" b="0" i="0" u="none" strike="noStrike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 in </a:t>
            </a:r>
            <a:r>
              <a:rPr lang="nl-NL" b="0" i="0" u="none" strike="noStrike" err="1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measurement</a:t>
            </a:r>
            <a:r>
              <a:rPr lang="nl-NL" b="0" i="0" u="none" strike="noStrike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 </a:t>
            </a:r>
            <a:r>
              <a:rPr lang="nl-NL" b="0" i="0" u="none" strike="noStrike" err="1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quality</a:t>
            </a:r>
            <a:r>
              <a:rPr lang="nl-NL" b="0" i="0">
                <a:solidFill>
                  <a:srgbClr val="000000"/>
                </a:solidFill>
                <a:effectLst/>
                <a:latin typeface="Microsoft JhengHei Light" panose="020B0304030504040204" pitchFamily="34" charset="-120"/>
              </a:rPr>
              <a:t>​</a:t>
            </a:r>
            <a:endParaRPr lang="nl-NL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nl-NL" b="0" i="0" u="none" strike="noStrike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Great (</a:t>
            </a:r>
            <a:r>
              <a:rPr lang="nl-NL" b="0" i="0" u="none" strike="noStrike" err="1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configuration</a:t>
            </a:r>
            <a:r>
              <a:rPr lang="nl-NL" b="0" i="0" u="none" strike="noStrike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) data management</a:t>
            </a:r>
            <a:r>
              <a:rPr lang="en-US" b="0" i="0">
                <a:solidFill>
                  <a:srgbClr val="000000"/>
                </a:solidFill>
                <a:effectLst/>
                <a:latin typeface="Microsoft JhengHei Light" panose="020B0304030504040204" pitchFamily="34" charset="-12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nl-NL" b="0" i="0" u="none" strike="noStrike" err="1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administration</a:t>
            </a:r>
            <a:r>
              <a:rPr lang="nl-NL" b="0" i="0">
                <a:solidFill>
                  <a:srgbClr val="000000"/>
                </a:solidFill>
                <a:effectLst/>
                <a:latin typeface="Microsoft JhengHei Light" panose="020B0304030504040204" pitchFamily="34" charset="-120"/>
              </a:rPr>
              <a:t>​</a:t>
            </a:r>
            <a:endParaRPr lang="nl-NL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nl-NL" b="0" i="0" u="none" strike="noStrike" err="1">
                <a:solidFill>
                  <a:srgbClr val="404040"/>
                </a:solidFill>
                <a:effectLst/>
                <a:latin typeface="Microsoft JhengHei Light" panose="020B0304030504040204" pitchFamily="34" charset="-120"/>
              </a:rPr>
              <a:t>deployment</a:t>
            </a:r>
            <a:r>
              <a:rPr lang="nl-NL" b="0" i="0">
                <a:solidFill>
                  <a:srgbClr val="000000"/>
                </a:solidFill>
                <a:effectLst/>
                <a:latin typeface="Microsoft JhengHei Light" panose="020B0304030504040204" pitchFamily="34" charset="-120"/>
              </a:rPr>
              <a:t>​</a:t>
            </a:r>
            <a:endParaRPr lang="nl-NL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nl-NL" b="0" i="0">
                <a:solidFill>
                  <a:srgbClr val="000000"/>
                </a:solidFill>
                <a:effectLst/>
                <a:latin typeface="Microsoft JhengHei Light" panose="020B0304030504040204" pitchFamily="34" charset="-120"/>
              </a:rPr>
              <a:t>​</a:t>
            </a:r>
            <a:endParaRPr lang="nl-NL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endParaRPr lang="en-US"/>
          </a:p>
          <a:p>
            <a:pPr marL="280578" indent="-280578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 marL="280578" indent="-280578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Increasing importance of SCL tools to support multivendor / interchangeability</a:t>
            </a:r>
          </a:p>
          <a:p>
            <a:pPr marL="280578" indent="-280578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>
              <a:lnSpc>
                <a:spcPct val="250000"/>
              </a:lnSpc>
            </a:pPr>
            <a:r>
              <a:rPr lang="en-US"/>
              <a:t>Multi vendor strategy is needed to spread the risks and </a:t>
            </a:r>
            <a:r>
              <a:rPr lang="en-US" err="1"/>
              <a:t>dependancies</a:t>
            </a:r>
            <a:endParaRPr lang="en-US"/>
          </a:p>
          <a:p>
            <a:pPr>
              <a:lnSpc>
                <a:spcPct val="250000"/>
              </a:lnSpc>
            </a:pPr>
            <a:endParaRPr lang="en-US">
              <a:cs typeface="Calibri"/>
            </a:endParaRPr>
          </a:p>
          <a:p>
            <a:pPr>
              <a:lnSpc>
                <a:spcPct val="250000"/>
              </a:lnSpc>
            </a:pPr>
            <a:endParaRPr lang="en-US">
              <a:cs typeface="Calibri"/>
            </a:endParaRPr>
          </a:p>
          <a:p>
            <a:pPr>
              <a:lnSpc>
                <a:spcPct val="250000"/>
              </a:lnSpc>
            </a:pPr>
            <a:r>
              <a:rPr lang="en-US">
                <a:cs typeface="Calibri"/>
              </a:rPr>
              <a:t>Repeatable SCL (error free) workflow: Prevent open XML files manually</a:t>
            </a:r>
          </a:p>
          <a:p>
            <a:pPr marL="280578" indent="-280578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7337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0035" indent="-280035">
              <a:buFont typeface="Arial" panose="020B0604020202020204" pitchFamily="34" charset="0"/>
              <a:buChar char="•"/>
            </a:pPr>
            <a:r>
              <a:rPr lang="en-US"/>
              <a:t>Open-source approach</a:t>
            </a:r>
            <a:endParaRPr lang="nl-NL"/>
          </a:p>
          <a:p>
            <a:pPr marL="280578" indent="-280578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Open source code freely available under and open source license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Drive your own roadmap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No vendor lock-in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Neutral project home: LF energy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Focus on security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Permissive license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Better off by sharing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Open Source : is simply defined as a permissive IP license that enables shared investment and leveraged development 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pPr marL="280578" indent="-280578">
              <a:buFont typeface="Arial" panose="020B0604020202020204" pitchFamily="34" charset="0"/>
              <a:buChar char="•"/>
            </a:pPr>
            <a:endParaRPr lang="en-US">
              <a:ea typeface="Calibri"/>
              <a:cs typeface="Calibri"/>
            </a:endParaRPr>
          </a:p>
          <a:p>
            <a:pPr marL="280035" indent="-280035">
              <a:buFont typeface="Arial" panose="020B0604020202020204" pitchFamily="34" charset="0"/>
              <a:buChar char="•"/>
            </a:pPr>
            <a:r>
              <a:rPr lang="en-US"/>
              <a:t>Central SCL data management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Mange you SCL data in a single location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pPr marL="280578" indent="-280578">
              <a:buFont typeface="Arial" panose="020B0604020202020204" pitchFamily="34" charset="0"/>
              <a:buChar char="•"/>
            </a:pPr>
            <a:endParaRPr lang="en-US"/>
          </a:p>
          <a:p>
            <a:pPr marL="280035" indent="-280035">
              <a:buFont typeface="Arial" panose="020B0604020202020204" pitchFamily="34" charset="0"/>
              <a:buChar char="•"/>
            </a:pPr>
            <a:r>
              <a:rPr lang="en-US"/>
              <a:t>Plug-in/flexible architecture</a:t>
            </a:r>
            <a:endParaRPr lang="en-US">
              <a:ea typeface="Calibri"/>
              <a:cs typeface="Calibri"/>
            </a:endParaRPr>
          </a:p>
          <a:p>
            <a:pPr marL="280578" indent="-280578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Just enable the plug-ins you need;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Build utility/vendor specific plug-ins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pPr marL="280578" indent="-280578">
              <a:buFont typeface="Arial" panose="020B0604020202020204" pitchFamily="34" charset="0"/>
              <a:buChar char="•"/>
            </a:pPr>
            <a:endParaRPr lang="en-US"/>
          </a:p>
          <a:p>
            <a:pPr marL="280035" indent="-280035">
              <a:buFont typeface="Arial" panose="020B0604020202020204" pitchFamily="34" charset="0"/>
              <a:buChar char="•"/>
            </a:pPr>
            <a:r>
              <a:rPr lang="en-US"/>
              <a:t>(private) cloud hosted</a:t>
            </a:r>
            <a:endParaRPr lang="en-US">
              <a:ea typeface="Calibri"/>
              <a:cs typeface="Calibri"/>
            </a:endParaRPr>
          </a:p>
          <a:p>
            <a:pPr marL="280578" indent="-280578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err="1"/>
              <a:t>CoMPAS</a:t>
            </a:r>
            <a:r>
              <a:rPr lang="en-US"/>
              <a:t> is build with cloud native idea's in mind (e.g. micro services)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The cloud allow us to deploy fast (30 minutes)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(partly) outsourced hosting and managed database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Deployment: every 2 weeks</a:t>
            </a:r>
            <a:endParaRPr lang="en-US">
              <a:ea typeface="Calibri"/>
              <a:cs typeface="Calibri"/>
            </a:endParaRPr>
          </a:p>
          <a:p>
            <a:pPr marL="280578" indent="-280578">
              <a:buFont typeface="Arial" panose="020B0604020202020204" pitchFamily="34" charset="0"/>
              <a:buChar char="•"/>
            </a:pPr>
            <a:endParaRPr lang="en-US"/>
          </a:p>
          <a:p>
            <a:pPr marL="280578" indent="-280578">
              <a:buFont typeface="Arial" panose="020B0604020202020204" pitchFamily="34" charset="0"/>
              <a:buChar char="•"/>
            </a:pPr>
            <a:endParaRPr lang="en-US"/>
          </a:p>
          <a:p>
            <a:pPr marL="280035" indent="-280035">
              <a:buFont typeface="Arial" panose="020B0604020202020204" pitchFamily="34" charset="0"/>
              <a:buChar char="•"/>
            </a:pPr>
            <a:r>
              <a:rPr lang="en-US"/>
              <a:t>"Easy" to use</a:t>
            </a:r>
            <a:endParaRPr lang="en-US">
              <a:ea typeface="Calibri"/>
              <a:cs typeface="Calibri"/>
            </a:endParaRPr>
          </a:p>
          <a:p>
            <a:r>
              <a:rPr lang="nl-NL"/>
              <a:t>We </a:t>
            </a:r>
            <a:r>
              <a:rPr lang="nl-NL" err="1"/>
              <a:t>try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make 61850 easy </a:t>
            </a:r>
            <a:r>
              <a:rPr lang="nl-NL" err="1"/>
              <a:t>with</a:t>
            </a:r>
            <a:r>
              <a:rPr lang="nl-NL"/>
              <a:t> a </a:t>
            </a:r>
            <a:r>
              <a:rPr lang="nl-NL" err="1"/>
              <a:t>focused</a:t>
            </a:r>
            <a:r>
              <a:rPr lang="nl-NL"/>
              <a:t> UI;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plugin</a:t>
            </a:r>
            <a:r>
              <a:rPr lang="nl-NL"/>
              <a:t> </a:t>
            </a:r>
            <a:r>
              <a:rPr lang="nl-NL" err="1"/>
              <a:t>architecture</a:t>
            </a:r>
            <a:r>
              <a:rPr lang="nl-NL"/>
              <a:t> </a:t>
            </a:r>
            <a:r>
              <a:rPr lang="nl-NL" err="1"/>
              <a:t>helps</a:t>
            </a:r>
            <a:r>
              <a:rPr lang="nl-NL"/>
              <a:t> </a:t>
            </a:r>
            <a:r>
              <a:rPr lang="nl-NL" err="1"/>
              <a:t>to</a:t>
            </a:r>
            <a:r>
              <a:rPr lang="nl-NL"/>
              <a:t> keep focus.</a:t>
            </a:r>
            <a:endParaRPr lang="nl-NL">
              <a:cs typeface="Calibri"/>
            </a:endParaRPr>
          </a:p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8110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Other projects into the LF energy eco system.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0190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0578" indent="-28057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Basic SCL editing</a:t>
            </a:r>
          </a:p>
          <a:p>
            <a:pPr marL="280578" indent="-28057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GOOSE/SV</a:t>
            </a:r>
          </a:p>
          <a:p>
            <a:pPr marL="280578" indent="-28057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Reporting</a:t>
            </a:r>
          </a:p>
          <a:p>
            <a:pPr marL="280578" indent="-28057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104 support (80-1)</a:t>
            </a:r>
          </a:p>
          <a:p>
            <a:pPr marL="280578" indent="-28057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Compare IED's/SCL files</a:t>
            </a:r>
          </a:p>
          <a:p>
            <a:pPr marL="280578" indent="-28057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SCL cleanup</a:t>
            </a:r>
          </a:p>
          <a:p>
            <a:pPr marL="280578" indent="-28057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cs typeface="Calibri Light"/>
              </a:rPr>
              <a:t>Library for SCD generation process</a:t>
            </a:r>
            <a:endParaRPr lang="en-US">
              <a:ea typeface="Open Sans"/>
              <a:cs typeface="Calibri Light"/>
            </a:endParaRPr>
          </a:p>
          <a:p>
            <a:pPr marL="280578" indent="-280578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IEC CIM to IEC61850 conversion</a:t>
            </a:r>
          </a:p>
          <a:p>
            <a:endParaRPr lang="nl-NL"/>
          </a:p>
          <a:p>
            <a:r>
              <a:rPr lang="nl-NL" err="1">
                <a:cs typeface="Calibri"/>
              </a:rPr>
              <a:t>Other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things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include</a:t>
            </a:r>
            <a:r>
              <a:rPr lang="nl-NL">
                <a:cs typeface="Calibri"/>
              </a:rPr>
              <a:t>:</a:t>
            </a:r>
          </a:p>
          <a:p>
            <a:r>
              <a:rPr lang="nl-NL"/>
              <a:t>XSD </a:t>
            </a:r>
            <a:r>
              <a:rPr lang="nl-NL" err="1"/>
              <a:t>validation</a:t>
            </a:r>
            <a:endParaRPr lang="nl-NL"/>
          </a:p>
          <a:p>
            <a:r>
              <a:rPr lang="nl-NL" err="1"/>
              <a:t>Riseclipse</a:t>
            </a:r>
            <a:r>
              <a:rPr lang="nl-NL"/>
              <a:t> </a:t>
            </a:r>
            <a:r>
              <a:rPr lang="nl-NL" err="1"/>
              <a:t>integration</a:t>
            </a:r>
            <a:endParaRPr lang="nl-NL"/>
          </a:p>
          <a:p>
            <a:r>
              <a:rPr lang="nl-NL"/>
              <a:t>Relevant parameter export</a:t>
            </a:r>
          </a:p>
          <a:p>
            <a:r>
              <a:rPr lang="nl-NL" err="1">
                <a:cs typeface="Calibri"/>
              </a:rPr>
              <a:t>Role</a:t>
            </a:r>
            <a:r>
              <a:rPr lang="nl-NL">
                <a:cs typeface="Calibri"/>
              </a:rPr>
              <a:t> </a:t>
            </a:r>
            <a:r>
              <a:rPr lang="nl-NL" err="1">
                <a:cs typeface="Calibri"/>
              </a:rPr>
              <a:t>based</a:t>
            </a:r>
            <a:r>
              <a:rPr lang="nl-NL">
                <a:cs typeface="Calibri"/>
              </a:rPr>
              <a:t> access</a:t>
            </a:r>
          </a:p>
          <a:p>
            <a:r>
              <a:rPr lang="nl-NL">
                <a:cs typeface="Calibri"/>
              </a:rPr>
              <a:t>Single </a:t>
            </a:r>
            <a:r>
              <a:rPr lang="nl-NL" err="1">
                <a:cs typeface="Calibri"/>
              </a:rPr>
              <a:t>sign</a:t>
            </a:r>
            <a:r>
              <a:rPr lang="nl-NL">
                <a:cs typeface="Calibri"/>
              </a:rPr>
              <a:t> on</a:t>
            </a:r>
          </a:p>
          <a:p>
            <a:endParaRPr lang="nl-NL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1303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noticed that is somethings hard for engineers to evaluate/try new tools due to desktop security policies. </a:t>
            </a:r>
            <a:endParaRPr lang="nl-NL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To try the software more easily, we setup a public test environment with a shared database. 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That means: if you store stuff to the database, all users can see it.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Log-in is required to prevent abuse!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5731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 LF energy CoMPAS project is under active development.</a:t>
            </a:r>
          </a:p>
          <a:p>
            <a:r>
              <a:rPr lang="en-US">
                <a:cs typeface="Calibri"/>
              </a:rPr>
              <a:t>We plan activities per quarter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VMU example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E49C8-BC63-4BE5-9142-452AB53F2205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70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 Light">
  <p:cSld name="TITLE_4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10838404" y="-12"/>
            <a:ext cx="1353600" cy="13536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0838437" y="2388"/>
            <a:ext cx="1353600" cy="13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10800000">
            <a:off x="10836733" y="2707167"/>
            <a:ext cx="1356900" cy="135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10140033" y="800"/>
            <a:ext cx="1352100" cy="1352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0838404" y="1353621"/>
            <a:ext cx="1353600" cy="13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97619" y="1554080"/>
            <a:ext cx="635133" cy="9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/>
          <p:nvPr/>
        </p:nvSpPr>
        <p:spPr>
          <a:xfrm rot="10800000">
            <a:off x="9483237" y="2396"/>
            <a:ext cx="1353600" cy="13536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637" y="2799526"/>
            <a:ext cx="5435200" cy="8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2"/>
          <p:cNvGrpSpPr/>
          <p:nvPr/>
        </p:nvGrpSpPr>
        <p:grpSpPr>
          <a:xfrm>
            <a:off x="8130967" y="7"/>
            <a:ext cx="4060732" cy="2707359"/>
            <a:chOff x="6098378" y="5"/>
            <a:chExt cx="3045625" cy="2030570"/>
          </a:xfrm>
        </p:grpSpPr>
        <p:sp>
          <p:nvSpPr>
            <p:cNvPr id="88" name="Google Shape;88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2"/>
          <p:cNvSpPr txBox="1">
            <a:spLocks noGrp="1"/>
          </p:cNvSpPr>
          <p:nvPr>
            <p:ph type="title" hasCustomPrompt="1"/>
          </p:nvPr>
        </p:nvSpPr>
        <p:spPr>
          <a:xfrm>
            <a:off x="415600" y="1674733"/>
            <a:ext cx="11360700" cy="27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>
            <a:off x="415600" y="4492300"/>
            <a:ext cx="11360700" cy="17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80567" y="401461"/>
            <a:ext cx="382100" cy="573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10838404" y="-12"/>
            <a:ext cx="1353600" cy="13536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10838437" y="2388"/>
            <a:ext cx="1353600" cy="13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/>
          <p:nvPr/>
        </p:nvSpPr>
        <p:spPr>
          <a:xfrm rot="10800000">
            <a:off x="9483237" y="2396"/>
            <a:ext cx="1353600" cy="13536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/>
          <p:nvPr/>
        </p:nvSpPr>
        <p:spPr>
          <a:xfrm rot="10800000">
            <a:off x="10836733" y="2707167"/>
            <a:ext cx="1356900" cy="135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10140033" y="800"/>
            <a:ext cx="1352100" cy="1352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10838404" y="1353621"/>
            <a:ext cx="1353600" cy="13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97619" y="1554080"/>
            <a:ext cx="635133" cy="9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5" y="5540165"/>
            <a:ext cx="1317833" cy="131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325" y="2765037"/>
            <a:ext cx="6233144" cy="9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body" idx="1"/>
          </p:nvPr>
        </p:nvSpPr>
        <p:spPr>
          <a:xfrm>
            <a:off x="426000" y="5640767"/>
            <a:ext cx="79983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457200" y="914400"/>
            <a:ext cx="112473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Century Gothic"/>
              <a:buNone/>
              <a:defRPr sz="4000" b="0" i="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11296600" y="6431714"/>
            <a:ext cx="731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/Image White">
  <p:cSld name="Two Column/Image White">
    <p:bg>
      <p:bgPr>
        <a:solidFill>
          <a:schemeClr val="dk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6858000" y="457200"/>
            <a:ext cx="4572000" cy="59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3"/>
          </p:nvPr>
        </p:nvSpPr>
        <p:spPr>
          <a:xfrm>
            <a:off x="1280612" y="457200"/>
            <a:ext cx="3429000" cy="59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11224800" y="0"/>
            <a:ext cx="967200" cy="96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3780" y="6201600"/>
            <a:ext cx="1294373" cy="426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/Image">
  <p:cSld name="One Column/Image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457199" y="1920240"/>
            <a:ext cx="516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1pPr>
            <a:lvl2pPr marL="914400" lvl="1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51678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/>
          <p:nvPr/>
        </p:nvSpPr>
        <p:spPr>
          <a:xfrm>
            <a:off x="-25" y="1387600"/>
            <a:ext cx="12192000" cy="547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616950" y="1513850"/>
            <a:ext cx="6414600" cy="44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marL="1371600" lvl="2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marL="1828800" lvl="3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4087500" y="147450"/>
            <a:ext cx="8104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i="0" u="none" strike="noStrike" cap="none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31" name="Google Shape;131;p20"/>
          <p:cNvSpPr>
            <a:spLocks noGrp="1"/>
          </p:cNvSpPr>
          <p:nvPr>
            <p:ph type="pic" idx="2"/>
          </p:nvPr>
        </p:nvSpPr>
        <p:spPr>
          <a:xfrm>
            <a:off x="-7" y="-50"/>
            <a:ext cx="3715200" cy="13674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0"/>
          <p:cNvSpPr>
            <a:spLocks noGrp="1"/>
          </p:cNvSpPr>
          <p:nvPr>
            <p:ph type="pic" idx="3"/>
          </p:nvPr>
        </p:nvSpPr>
        <p:spPr>
          <a:xfrm>
            <a:off x="7287300" y="1513850"/>
            <a:ext cx="4645200" cy="30315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0"/>
          <p:cNvSpPr txBox="1">
            <a:spLocks noGrp="1"/>
          </p:cNvSpPr>
          <p:nvPr>
            <p:ph type="subTitle" idx="4"/>
          </p:nvPr>
        </p:nvSpPr>
        <p:spPr>
          <a:xfrm>
            <a:off x="7287300" y="4611950"/>
            <a:ext cx="46452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5"/>
          </p:nvPr>
        </p:nvSpPr>
        <p:spPr>
          <a:xfrm>
            <a:off x="7287300" y="5173275"/>
            <a:ext cx="4645200" cy="4947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None/>
              <a:defRPr sz="14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Slab"/>
              <a:buNone/>
              <a:defRPr sz="900" b="1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Slab"/>
              <a:buNone/>
              <a:defRPr sz="900" b="1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Slab"/>
              <a:buNone/>
              <a:defRPr sz="900" b="1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Slab"/>
              <a:buNone/>
              <a:defRPr sz="900" b="1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Slab"/>
              <a:buNone/>
              <a:defRPr sz="900" b="1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Slab"/>
              <a:buNone/>
              <a:defRPr sz="900" b="1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Slab"/>
              <a:buNone/>
              <a:defRPr sz="900" b="1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900"/>
              <a:buFont typeface="Roboto Slab"/>
              <a:buNone/>
              <a:defRPr sz="900" b="1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6"/>
          </p:nvPr>
        </p:nvSpPr>
        <p:spPr>
          <a:xfrm>
            <a:off x="7287300" y="5734600"/>
            <a:ext cx="4645200" cy="4947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None/>
              <a:defRPr sz="14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SzPts val="900"/>
              <a:buFont typeface="Montserrat"/>
              <a:buNone/>
              <a:defRPr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3775" y="6152437"/>
            <a:ext cx="3433688" cy="5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/Image">
  <p:cSld name="Section/Imag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457200" y="914400"/>
            <a:ext cx="11247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0" i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377900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9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11083136" y="5735579"/>
            <a:ext cx="1126457" cy="11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10945200" y="0"/>
            <a:ext cx="1246800" cy="124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8400" y="4467"/>
            <a:ext cx="1246800" cy="1237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775" y="5646700"/>
            <a:ext cx="3433475" cy="5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457200" y="4353243"/>
            <a:ext cx="112470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0" i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ctrTitle"/>
          </p:nvPr>
        </p:nvSpPr>
        <p:spPr>
          <a:xfrm>
            <a:off x="1524000" y="1894900"/>
            <a:ext cx="91440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Century Gothic"/>
              <a:buNone/>
              <a:defRPr sz="4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2">
            <a:alphaModFix/>
          </a:blip>
          <a:srcRect t="7235" b="7243"/>
          <a:stretch/>
        </p:blipFill>
        <p:spPr>
          <a:xfrm>
            <a:off x="4211070" y="4711362"/>
            <a:ext cx="3774313" cy="49337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>
            <a:spLocks noGrp="1"/>
          </p:cNvSpPr>
          <p:nvPr>
            <p:ph type="sldNum" idx="12"/>
          </p:nvPr>
        </p:nvSpPr>
        <p:spPr>
          <a:xfrm>
            <a:off x="11296600" y="6431714"/>
            <a:ext cx="731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 100%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7109"/>
            <a:ext cx="11198569" cy="4314379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361950" indent="-180975">
              <a:buFont typeface="Arial" panose="020B0604020202020204" pitchFamily="34" charset="0"/>
              <a:buChar char="•"/>
              <a:defRPr sz="1400" baseline="0">
                <a:latin typeface="+mj-lt"/>
              </a:defRPr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93BADD0-A3B5-4C3B-8DD0-3D113F076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DB70A-8668-7F4B-CE15-FAD513F3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102" name="Picture 101" descr="Logo&#10;&#10;Description automatically generated">
            <a:extLst>
              <a:ext uri="{FF2B5EF4-FFF2-40B4-BE49-F238E27FC236}">
                <a16:creationId xmlns:a16="http://schemas.microsoft.com/office/drawing/2014/main" id="{B379F92B-38AE-E129-3932-93DCB60E0B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D23044A-B4D7-298A-C5DF-E381A6624F9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9-11-2023</a:t>
            </a:fld>
            <a:endParaRPr lang="nl-NL" noProof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F027B5E-30BB-7F3C-0C4E-409BE9E799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A503EB9-1931-C08C-9EF5-5102A8546D2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0702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 + Foto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afbeelding 9">
            <a:extLst>
              <a:ext uri="{FF2B5EF4-FFF2-40B4-BE49-F238E27FC236}">
                <a16:creationId xmlns:a16="http://schemas.microsoft.com/office/drawing/2014/main" id="{0ED34533-68FE-488A-8073-AE327759215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14716" y="0"/>
            <a:ext cx="5676897" cy="6857999"/>
          </a:xfrm>
          <a:solidFill>
            <a:schemeClr val="bg1">
              <a:lumMod val="95000"/>
            </a:schemeClr>
          </a:solidFill>
        </p:spPr>
        <p:txBody>
          <a:bodyPr tIns="1260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40" name="Tijdelijke aanduiding voor tekst 14">
            <a:extLst>
              <a:ext uri="{FF2B5EF4-FFF2-40B4-BE49-F238E27FC236}">
                <a16:creationId xmlns:a16="http://schemas.microsoft.com/office/drawing/2014/main" id="{628F315F-0014-4BC5-9D55-3D396FBDC9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8B29C20D-43A6-40CF-A7E5-D9F50C8F5E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nl-NL" noProof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73492"/>
            <a:ext cx="5180185" cy="4314377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C55EC-D482-BAF6-DCC1-805F5137C8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7BC565F-1037-7816-D757-A6BF03CF2C27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9-11-2023</a:t>
            </a:fld>
            <a:endParaRPr lang="nl-NL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DC861E5-F706-3CF3-535D-53DCDF4A552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7B4151-B86D-5958-6B7C-7E58D6617CA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7128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 100% Kolomm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67111"/>
            <a:ext cx="11198569" cy="4320756"/>
          </a:xfrm>
        </p:spPr>
        <p:txBody>
          <a:bodyPr vert="horz" numCol="2" spcCol="57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 sz="1600"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 sz="1800"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600"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 sz="1600"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 sz="1600"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400"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29" name="Tijdelijke aanduiding voor tekst 14">
            <a:extLst>
              <a:ext uri="{FF2B5EF4-FFF2-40B4-BE49-F238E27FC236}">
                <a16:creationId xmlns:a16="http://schemas.microsoft.com/office/drawing/2014/main" id="{DB97E484-7855-4B8D-9492-641CD9CF34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02F31-423F-3BCF-8677-F340C9A1C5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199867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pic>
        <p:nvPicPr>
          <p:cNvPr id="90" name="Picture 89" descr="Logo&#10;&#10;Description automatically generated">
            <a:extLst>
              <a:ext uri="{FF2B5EF4-FFF2-40B4-BE49-F238E27FC236}">
                <a16:creationId xmlns:a16="http://schemas.microsoft.com/office/drawing/2014/main" id="{FF4630FE-7697-D276-02B3-1DAF651407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397599"/>
            <a:ext cx="1745614" cy="667430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ACACFDC-8003-C2D6-E651-9DBFA730578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92C3328-4E0A-4D82-90EB-1D391F67BCC5}" type="datetime1">
              <a:rPr lang="nl-NL" noProof="0" smtClean="0"/>
              <a:t>9-11-2023</a:t>
            </a:fld>
            <a:endParaRPr lang="nl-NL" noProof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A5013DB-1114-0AE5-648E-D9E66DF414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95D040-5650-339D-7529-EDAAC4096E8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8466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 + Foto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8557737" y="1"/>
            <a:ext cx="3633876" cy="6865144"/>
          </a:xfrm>
          <a:solidFill>
            <a:schemeClr val="bg1">
              <a:lumMod val="95000"/>
            </a:schemeClr>
          </a:solidFill>
        </p:spPr>
        <p:txBody>
          <a:bodyPr tIns="1260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9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33" name="Tijdelijke aanduiding voor tekst 14">
            <a:extLst>
              <a:ext uri="{FF2B5EF4-FFF2-40B4-BE49-F238E27FC236}">
                <a16:creationId xmlns:a16="http://schemas.microsoft.com/office/drawing/2014/main" id="{6083995C-1A50-4491-9307-7E1B659A0B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922" y="819654"/>
            <a:ext cx="9202625" cy="27079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l-NL" noProof="0"/>
              <a:t>Ondertitel</a:t>
            </a:r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5C507803-9CCD-4AE7-97C7-78AF543AE4E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nl-NL" noProof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81922" y="1473493"/>
            <a:ext cx="7130417" cy="4307232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B63B"/>
              </a:buClr>
              <a:buSzTx/>
              <a:buFontTx/>
              <a:buNone/>
              <a:tabLst/>
              <a:defRPr/>
            </a:lvl1pPr>
            <a:lvl2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2pPr>
            <a:lvl3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180975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CD5A19"/>
              </a:buClr>
              <a:buSzTx/>
              <a:buFont typeface="+mj-lt"/>
              <a:buAutoNum type="arabicPeriod"/>
              <a:tabLst/>
              <a:defRPr/>
            </a:lvl5pPr>
            <a:lvl6pPr marL="361950" marR="0" indent="-18097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Arial" panose="020B0604020202020204" pitchFamily="34" charset="0"/>
              <a:buChar char="•"/>
              <a:tabLst/>
              <a:defRPr sz="1600">
                <a:latin typeface="+mj-lt"/>
              </a:defRPr>
            </a:lvl6pPr>
            <a:lvl7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AF1A1C"/>
              </a:buClr>
              <a:buSzTx/>
              <a:buFontTx/>
              <a:buNone/>
              <a:tabLst/>
              <a:defRPr/>
            </a:lvl7pPr>
            <a:lvl8pPr marL="541338" marR="0" indent="-360363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8BB63B"/>
              </a:buClr>
              <a:buSzTx/>
              <a:buFont typeface="Wingdings" panose="05000000000000000000" pitchFamily="2" charset="2"/>
              <a:buChar char="à"/>
              <a:tabLst/>
              <a:defRPr/>
            </a:lvl8pPr>
            <a:lvl9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lvl="0"/>
            <a:r>
              <a:rPr lang="nl-NL" noProof="0"/>
              <a:t>Platte tekst</a:t>
            </a:r>
          </a:p>
          <a:p>
            <a:pPr lvl="1"/>
            <a:r>
              <a:rPr lang="nl-NL" noProof="0"/>
              <a:t>Header</a:t>
            </a:r>
          </a:p>
          <a:p>
            <a:pPr lvl="2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#1</a:t>
            </a:r>
          </a:p>
          <a:p>
            <a:pPr lvl="3"/>
            <a:r>
              <a:rPr lang="nl-NL" noProof="0"/>
              <a:t>Sub-bullet#2</a:t>
            </a:r>
          </a:p>
          <a:p>
            <a:pPr lvl="4"/>
            <a:r>
              <a:rPr lang="nl-NL" noProof="0"/>
              <a:t>Nummer-</a:t>
            </a:r>
            <a:r>
              <a:rPr lang="nl-NL" noProof="0" err="1"/>
              <a:t>bullet</a:t>
            </a:r>
            <a:endParaRPr lang="nl-NL" noProof="0"/>
          </a:p>
          <a:p>
            <a:pPr lvl="5"/>
            <a:r>
              <a:rPr lang="nl-NL" noProof="0"/>
              <a:t>Sub-bullet#3</a:t>
            </a:r>
          </a:p>
          <a:p>
            <a:pPr lvl="6"/>
            <a:r>
              <a:rPr lang="nl-NL" noProof="0"/>
              <a:t>Leestekst</a:t>
            </a:r>
          </a:p>
          <a:p>
            <a:pPr lvl="7"/>
            <a:r>
              <a:rPr lang="nl-NL" noProof="0"/>
              <a:t>Sub-</a:t>
            </a:r>
            <a:r>
              <a:rPr lang="nl-NL" noProof="0" err="1"/>
              <a:t>bullet</a:t>
            </a:r>
            <a:r>
              <a:rPr lang="nl-NL" noProof="0"/>
              <a:t> #4</a:t>
            </a:r>
          </a:p>
          <a:p>
            <a:pPr lvl="8"/>
            <a:r>
              <a:rPr lang="nl-NL" noProof="0"/>
              <a:t>Header2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8B173-AE73-E65C-D247-D2D6E2898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22" y="396982"/>
            <a:ext cx="9202625" cy="388095"/>
          </a:xfrm>
        </p:spPr>
        <p:txBody>
          <a:bodyPr/>
          <a:lstStyle/>
          <a:p>
            <a:r>
              <a:rPr lang="nl-NL"/>
              <a:t>Koptitel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03DA00-1F77-AAF5-534E-69DD761AB17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9-11-2023</a:t>
            </a:fld>
            <a:endParaRPr lang="nl-NL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1D5D8C-3C96-2996-2B73-CFE0A27764D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nl-NL" noProof="0"/>
              <a:t>Plaats hier uw voettekst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53E47EE-9312-71CD-D509-E0E89E265CB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1333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 + Balk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-1587" y="-7145"/>
            <a:ext cx="12192002" cy="6865145"/>
          </a:xfrm>
          <a:solidFill>
            <a:schemeClr val="bg1">
              <a:lumMod val="95000"/>
            </a:schemeClr>
          </a:solidFill>
        </p:spPr>
        <p:txBody>
          <a:bodyPr tIns="1440000"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 noProof="0"/>
              <a:t>Klik op het icoon om een </a:t>
            </a:r>
            <a:br>
              <a:rPr lang="nl-NL" noProof="0"/>
            </a:br>
            <a:r>
              <a:rPr lang="nl-NL" noProof="0"/>
              <a:t>afbeelding in te voegen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6F196782-009C-4892-9740-D47F8104AB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836448" y="275820"/>
            <a:ext cx="1891560" cy="80066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nl-NL" noProof="0"/>
          </a:p>
        </p:txBody>
      </p:sp>
      <p:sp>
        <p:nvSpPr>
          <p:cNvPr id="14" name="Tijdelijke aanduiding voor verticale tekst 2">
            <a:extLst>
              <a:ext uri="{FF2B5EF4-FFF2-40B4-BE49-F238E27FC236}">
                <a16:creationId xmlns:a16="http://schemas.microsoft.com/office/drawing/2014/main" id="{1D71B8A2-5FF8-4862-BD63-087FD3B538C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-3172" y="1347077"/>
            <a:ext cx="12195172" cy="1458522"/>
          </a:xfrm>
          <a:solidFill>
            <a:schemeClr val="tx2">
              <a:alpha val="82000"/>
            </a:schemeClr>
          </a:solidFill>
        </p:spPr>
        <p:txBody>
          <a:bodyPr vert="horz" lIns="216000" tIns="180000" rIns="216000" bIns="180000" rtlCol="0" anchor="ctr">
            <a:normAutofit/>
          </a:bodyPr>
          <a:lstStyle>
            <a:lvl1pPr marL="0" indent="0" algn="ctr">
              <a:buFontTx/>
              <a:buNone/>
              <a:defRPr lang="en-US" sz="3600" b="0" noProof="0" dirty="0">
                <a:solidFill>
                  <a:schemeClr val="bg1"/>
                </a:solidFill>
              </a:defRPr>
            </a:lvl1pPr>
            <a:lvl2pPr>
              <a:defRPr lang="en-US" noProof="0" dirty="0">
                <a:solidFill>
                  <a:schemeClr val="bg1"/>
                </a:solidFill>
              </a:defRPr>
            </a:lvl2pPr>
            <a:lvl3pPr>
              <a:defRPr lang="en-US" noProof="0" dirty="0">
                <a:solidFill>
                  <a:schemeClr val="bg1"/>
                </a:solidFill>
              </a:defRPr>
            </a:lvl3pPr>
            <a:lvl4pPr>
              <a:defRPr lang="en-US" noProof="0" dirty="0">
                <a:solidFill>
                  <a:schemeClr val="bg1"/>
                </a:solidFill>
              </a:defRPr>
            </a:lvl4pPr>
            <a:lvl5pPr algn="ctr">
              <a:defRPr lang="en-US" sz="3600" b="0" noProof="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noProof="0"/>
              <a:t>Klik om tekst in te voegen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8CB9C2-7F66-CC3A-9000-036DB8A3E48A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2C3328-4E0A-4D82-90EB-1D391F67BCC5}" type="datetime1">
              <a:rPr lang="nl-NL" smtClean="0"/>
              <a:pPr/>
              <a:t>9-11-2023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69DBD1-B7A3-023F-1063-88D29FF33C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uw 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92168-2708-A10D-81C0-1922C42A6B9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B2A88A-B7BD-41B1-9FCB-9BE633251AC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7215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Light">
  <p:cSld name="TITLE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10965631" y="-16"/>
            <a:ext cx="1229100" cy="1229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/>
          </p:nvPr>
        </p:nvSpPr>
        <p:spPr>
          <a:xfrm>
            <a:off x="797467" y="1635171"/>
            <a:ext cx="7377900" cy="2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797451" y="3621217"/>
            <a:ext cx="109629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8425" y="5648475"/>
            <a:ext cx="3433520" cy="5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rgbClr val="F6F7FA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 rot="5400000" flipH="1">
            <a:off x="-16" y="5504409"/>
            <a:ext cx="1353600" cy="1353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809533" y="2864963"/>
            <a:ext cx="10962900" cy="1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74161" y="-1"/>
            <a:ext cx="1317833" cy="1317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 rot="5400000" flipH="1">
            <a:off x="-16" y="5504409"/>
            <a:ext cx="1353600" cy="1353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797467" y="2869796"/>
            <a:ext cx="10962900" cy="1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38400" y="0"/>
            <a:ext cx="1353600" cy="134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88188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415600" y="1639967"/>
            <a:ext cx="5333100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6443200" y="1639967"/>
            <a:ext cx="5333100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9" name="Google Shape;59;p8"/>
          <p:cNvGrpSpPr/>
          <p:nvPr/>
        </p:nvGrpSpPr>
        <p:grpSpPr>
          <a:xfrm>
            <a:off x="9295580" y="-16"/>
            <a:ext cx="2899740" cy="1933306"/>
            <a:chOff x="6098378" y="5"/>
            <a:chExt cx="3045625" cy="2030570"/>
          </a:xfrm>
        </p:grpSpPr>
        <p:sp>
          <p:nvSpPr>
            <p:cNvPr id="60" name="Google Shape;60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" name="Google Shape;6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67933" y="0"/>
            <a:ext cx="627700" cy="6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75" y="6152437"/>
            <a:ext cx="3433688" cy="5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11243921" y="5908223"/>
            <a:ext cx="965700" cy="96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/>
          <p:nvPr/>
        </p:nvSpPr>
        <p:spPr>
          <a:xfrm rot="10800000">
            <a:off x="10268601" y="5908167"/>
            <a:ext cx="975300" cy="974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11224800" y="0"/>
            <a:ext cx="967200" cy="96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1"/>
          </p:nvPr>
        </p:nvSpPr>
        <p:spPr>
          <a:xfrm>
            <a:off x="373800" y="1688600"/>
            <a:ext cx="11360700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pic>
        <p:nvPicPr>
          <p:cNvPr id="73" name="Google Shape;7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3775" y="6152437"/>
            <a:ext cx="3433688" cy="5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3775" y="6152437"/>
            <a:ext cx="3433688" cy="5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6096000" y="-233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354000" y="1534800"/>
            <a:ext cx="5393700" cy="20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700" cy="16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64033" y="-8"/>
            <a:ext cx="1227967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75" y="6152437"/>
            <a:ext cx="3433688" cy="5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 Light"/>
              <a:buNone/>
              <a:defRPr sz="4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11360700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Slab Light"/>
              <a:buChar char="●"/>
              <a:defRPr sz="2400" i="0" u="none" strike="noStrike" cap="non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Slab Light"/>
              <a:buChar char="○"/>
              <a:defRPr sz="1900" i="0" u="none" strike="noStrike" cap="non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Slab Light"/>
              <a:buChar char="■"/>
              <a:defRPr sz="1900" i="0" u="none" strike="noStrike" cap="non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Slab Light"/>
              <a:buChar char="●"/>
              <a:defRPr sz="1900" i="0" u="none" strike="noStrike" cap="non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Slab Light"/>
              <a:buChar char="○"/>
              <a:defRPr sz="1900" i="0" u="none" strike="noStrike" cap="non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Slab Light"/>
              <a:buChar char="■"/>
              <a:defRPr sz="1900" i="0" u="none" strike="noStrike" cap="non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Slab Light"/>
              <a:buChar char="●"/>
              <a:defRPr sz="1900" i="0" u="none" strike="noStrike" cap="non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Slab Light"/>
              <a:buChar char="○"/>
              <a:defRPr sz="1900" i="0" u="none" strike="noStrike" cap="non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 Slab Light"/>
              <a:buChar char="■"/>
              <a:defRPr sz="1900" i="0" u="none" strike="noStrike" cap="non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2.sv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jpe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hyperlink" Target="http://lfenergy.slack.com/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s://wiki.lfenergy.org/" TargetMode="External"/><Relationship Id="rId9" Type="http://schemas.openxmlformats.org/officeDocument/2006/relationships/image" Target="../media/image39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apaciteitskaart.netbeheernederland.n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8.png"/><Relationship Id="rId4" Type="http://schemas.openxmlformats.org/officeDocument/2006/relationships/hyperlink" Target="https://wiki.lfenergy.org/display/SHP/CoMPAS+conformance+statement?preview=/42102001/42102003/CoMAPS_Conformance_Statement_CoMPAS_2022_08_24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370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39A1229-4D61-6FF2-E22A-B10F0F2C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err="1"/>
              <a:t>CoMPAS</a:t>
            </a:r>
            <a:r>
              <a:rPr lang="nl-NL"/>
              <a:t> </a:t>
            </a:r>
            <a:r>
              <a:rPr lang="nl-NL" err="1"/>
              <a:t>ecosystem</a:t>
            </a:r>
            <a:r>
              <a:rPr lang="nl-NL"/>
              <a:t> </a:t>
            </a:r>
            <a:r>
              <a:rPr lang="nl-NL" err="1"/>
              <a:t>roadmap</a:t>
            </a: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CA4CFF5-950E-640A-7EDB-BE887A2442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10</a:t>
            </a:fld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4CF1741-23D9-9B11-A3DB-4B6DFA552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620" y="1107477"/>
            <a:ext cx="11360700" cy="460240"/>
          </a:xfrm>
        </p:spPr>
        <p:txBody>
          <a:bodyPr vert="horz" lIns="0" tIns="0" rIns="0" bIns="0" rtlCol="0" anchor="t">
            <a:noAutofit/>
          </a:bodyPr>
          <a:lstStyle/>
          <a:p>
            <a:pPr marL="76200" indent="0">
              <a:buNone/>
            </a:pPr>
            <a:r>
              <a:rPr lang="nl-NL" err="1">
                <a:cs typeface="Calibri Light"/>
              </a:rPr>
              <a:t>What</a:t>
            </a:r>
            <a:r>
              <a:rPr lang="nl-NL">
                <a:cs typeface="Calibri Light"/>
              </a:rPr>
              <a:t> is </a:t>
            </a:r>
            <a:r>
              <a:rPr lang="nl-NL" err="1">
                <a:cs typeface="Calibri Light"/>
              </a:rPr>
              <a:t>coming</a:t>
            </a:r>
            <a:r>
              <a:rPr lang="nl-NL">
                <a:cs typeface="Calibri Light"/>
              </a:rPr>
              <a:t> up?</a:t>
            </a:r>
          </a:p>
        </p:txBody>
      </p:sp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DE06E9D1-F5C6-06F1-BC5A-12F9F0FCFD2C}"/>
              </a:ext>
            </a:extLst>
          </p:cNvPr>
          <p:cNvSpPr>
            <a:spLocks noGrp="1"/>
          </p:cNvSpPr>
          <p:nvPr>
            <p:ph type="body" orient="vert" idx="4294967295"/>
          </p:nvPr>
        </p:nvSpPr>
        <p:spPr>
          <a:xfrm>
            <a:off x="664825" y="1567717"/>
            <a:ext cx="11347450" cy="4306888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SCD generation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Better plug-in architecture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Single line editor (Omicron Plug-in)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>
              <a:lnSpc>
                <a:spcPct val="100000"/>
              </a:lnSpc>
            </a:pPr>
            <a:endParaRPr lang="en-US"/>
          </a:p>
          <a:p>
            <a:pPr marL="76200" indent="0">
              <a:lnSpc>
                <a:spcPct val="100000"/>
              </a:lnSpc>
              <a:buNone/>
            </a:pPr>
            <a:r>
              <a:rPr lang="en-US"/>
              <a:t>Idea's: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Modbus support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61850 gateway support (61850-90-2)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Easier SCL checking and correction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cs typeface="Calibri Light"/>
              </a:rPr>
              <a:t>User rights</a:t>
            </a:r>
            <a:endParaRPr lang="en-US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Substation logic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>
                <a:cs typeface="Calibri Light"/>
              </a:rPr>
              <a:t>61850-90-30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815279-0C62-3AC9-5B80-DF48F3AAA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5348" y="4407860"/>
            <a:ext cx="2436927" cy="7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873C377-ACF0-9878-44F8-27EAAF21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Open Sans"/>
                <a:cs typeface="Calibri Light"/>
              </a:rPr>
              <a:t>Everybody is welcome to contribute!</a:t>
            </a:r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705112-8B1C-5FFB-EA55-E8411D8E83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11</a:t>
            </a:fld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6FE6886-431A-E90E-F9A5-88AA6ABC4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15531"/>
            <a:ext cx="4666830" cy="608830"/>
          </a:xfrm>
        </p:spPr>
        <p:txBody>
          <a:bodyPr>
            <a:normAutofit fontScale="92500" lnSpcReduction="10000"/>
          </a:bodyPr>
          <a:lstStyle/>
          <a:p>
            <a:pPr marL="76200" indent="0">
              <a:buNone/>
            </a:pPr>
            <a:r>
              <a:rPr lang="en-US"/>
              <a:t>Ways to contribute</a:t>
            </a:r>
          </a:p>
        </p:txBody>
      </p:sp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0163CF80-31D1-EC3C-048F-63D9F756936E}"/>
              </a:ext>
            </a:extLst>
          </p:cNvPr>
          <p:cNvSpPr>
            <a:spLocks noGrp="1"/>
          </p:cNvSpPr>
          <p:nvPr>
            <p:ph type="body" orient="vert" idx="4294967295"/>
          </p:nvPr>
        </p:nvSpPr>
        <p:spPr>
          <a:xfrm>
            <a:off x="496888" y="1724361"/>
            <a:ext cx="5180013" cy="4314825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Bug reports / Fixes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cs typeface="Calibri Light"/>
              </a:rPr>
              <a:t>Documentation</a:t>
            </a:r>
            <a:endParaRPr lang="en-US">
              <a:ea typeface="Open San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Feature requests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Test with vendor tools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Build your own plug-in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Code contributions</a:t>
            </a:r>
          </a:p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B495B81-6C77-9DC6-79AE-DB7FDC81A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4043" y="5930563"/>
            <a:ext cx="2436927" cy="7615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5DB422F-DA0B-1D0F-74FE-263BBF0C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0534" y="3107547"/>
            <a:ext cx="2105025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4206E70-8125-E1A7-3D06-A4422C665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2174" y="3326995"/>
            <a:ext cx="203835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3823F73-8821-3A7D-8C4B-C3966EA51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7907" y="4994963"/>
            <a:ext cx="2881533" cy="37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13010D4B-C8BD-ED57-24B2-EF7C8A6DB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0534" y="4192119"/>
            <a:ext cx="1914525" cy="5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eau de Transport d'Électricité - Wikipedia">
            <a:extLst>
              <a:ext uri="{FF2B5EF4-FFF2-40B4-BE49-F238E27FC236}">
                <a16:creationId xmlns:a16="http://schemas.microsoft.com/office/drawing/2014/main" id="{3F920D0C-AD93-1944-8229-BF039680A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5699" y="3942681"/>
            <a:ext cx="1009650" cy="10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806F3668-89B2-9660-4164-9838152AB4ED}"/>
              </a:ext>
            </a:extLst>
          </p:cNvPr>
          <p:cNvSpPr txBox="1"/>
          <p:nvPr/>
        </p:nvSpPr>
        <p:spPr>
          <a:xfrm>
            <a:off x="7070826" y="2660501"/>
            <a:ext cx="6103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>
                <a:ea typeface="Calibri"/>
                <a:cs typeface="Calibri"/>
              </a:rPr>
              <a:t>Active contributing </a:t>
            </a:r>
            <a:r>
              <a:rPr lang="en-US" i="1" err="1">
                <a:ea typeface="Calibri"/>
                <a:cs typeface="Calibri"/>
              </a:rPr>
              <a:t>CoMPAS</a:t>
            </a:r>
            <a:r>
              <a:rPr lang="en-US" i="1">
                <a:ea typeface="Calibri"/>
                <a:cs typeface="Calibri"/>
              </a:rPr>
              <a:t>/</a:t>
            </a:r>
            <a:r>
              <a:rPr lang="en-US" i="1" err="1">
                <a:ea typeface="Calibri"/>
                <a:cs typeface="Calibri"/>
              </a:rPr>
              <a:t>OpenSCD</a:t>
            </a:r>
            <a:r>
              <a:rPr lang="en-US" i="1">
                <a:ea typeface="Calibri"/>
                <a:cs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97959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9" descr="Afbeelding met boom, buiten, gras, plant&#10;&#10;Automatisch gegenereerde beschrijving">
            <a:extLst>
              <a:ext uri="{FF2B5EF4-FFF2-40B4-BE49-F238E27FC236}">
                <a16:creationId xmlns:a16="http://schemas.microsoft.com/office/drawing/2014/main" id="{E53F6AAC-C1C5-9098-A711-0DDFCB07234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5652" y="5"/>
            <a:ext cx="5466347" cy="6858000"/>
          </a:xfrm>
        </p:spPr>
      </p:pic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FFF83DAF-1394-FAAB-96F2-7D9B75CE3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NL">
                <a:cs typeface="Calibri Light"/>
              </a:rPr>
              <a:t>URL’s and </a:t>
            </a:r>
            <a:r>
              <a:rPr lang="nl-NL" err="1">
                <a:cs typeface="Calibri Light"/>
              </a:rPr>
              <a:t>communicaiton</a:t>
            </a:r>
            <a:endParaRPr lang="nl-NL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76413A7F-41E9-4424-E2CB-D42B35016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cs typeface="Calibri Light"/>
              </a:rPr>
              <a:t>Where</a:t>
            </a:r>
            <a:r>
              <a:rPr lang="nl-NL">
                <a:cs typeface="Calibri Light"/>
              </a:rPr>
              <a:t> </a:t>
            </a:r>
            <a:r>
              <a:rPr lang="nl-NL" err="1">
                <a:cs typeface="Calibri Light"/>
              </a:rPr>
              <a:t>to</a:t>
            </a:r>
            <a:r>
              <a:rPr lang="nl-NL">
                <a:cs typeface="Calibri Light"/>
              </a:rPr>
              <a:t> start?</a:t>
            </a: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CDA3C68-3A98-34C0-AA78-A41F844FF4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60163" y="6202363"/>
            <a:ext cx="731837" cy="523875"/>
          </a:xfrm>
        </p:spPr>
        <p:txBody>
          <a:bodyPr/>
          <a:lstStyle/>
          <a:p>
            <a:fld id="{55B2A88A-B7BD-41B1-9FCB-9BE633251ACA}" type="slidenum">
              <a:rPr lang="nl-NL" smtClean="0"/>
              <a:pPr/>
              <a:t>12</a:t>
            </a:fld>
            <a:endParaRPr lang="nl-NL"/>
          </a:p>
        </p:txBody>
      </p:sp>
      <p:sp>
        <p:nvSpPr>
          <p:cNvPr id="12" name="Tijdelijke aanduiding voor inhoud 1">
            <a:extLst>
              <a:ext uri="{FF2B5EF4-FFF2-40B4-BE49-F238E27FC236}">
                <a16:creationId xmlns:a16="http://schemas.microsoft.com/office/drawing/2014/main" id="{B10F2457-4DD6-2BD2-E7F2-2B7040EDFFFE}"/>
              </a:ext>
            </a:extLst>
          </p:cNvPr>
          <p:cNvSpPr txBox="1">
            <a:spLocks/>
          </p:cNvSpPr>
          <p:nvPr/>
        </p:nvSpPr>
        <p:spPr>
          <a:xfrm>
            <a:off x="1643949" y="1477108"/>
            <a:ext cx="9940131" cy="50199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Tx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180975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61950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180975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+mj-lt"/>
              <a:buAutoNum type="arabicPeriod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Calibri Light" panose="020F0302020204030204" pitchFamily="34" charset="0"/>
              </a:defRPr>
            </a:lvl5pPr>
            <a:lvl6pPr marL="361950" indent="-180975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Calibri Light" panose="020F0302020204030204" pitchFamily="34" charset="0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Tx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7pPr>
            <a:lvl8pPr marL="541338" indent="-360363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Wingdings" panose="05000000000000000000" pitchFamily="2" charset="2"/>
              <a:buChar char="à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j-lt"/>
                <a:ea typeface="+mn-ea"/>
                <a:cs typeface="Calibri Light" panose="020F0302020204030204" pitchFamily="34" charset="0"/>
              </a:defRPr>
            </a:lvl9pPr>
          </a:lstStyle>
          <a:p>
            <a:pPr>
              <a:lnSpc>
                <a:spcPct val="250000"/>
              </a:lnSpc>
            </a:pPr>
            <a:r>
              <a:rPr lang="en-US" sz="2000"/>
              <a:t>Wiki: </a:t>
            </a:r>
            <a:r>
              <a:rPr lang="en-US" sz="2000">
                <a:hlinkClick r:id="rId4"/>
              </a:rPr>
              <a:t>LF Energy wiki</a:t>
            </a:r>
            <a:endParaRPr lang="en-US" sz="2000"/>
          </a:p>
          <a:p>
            <a:pPr>
              <a:lnSpc>
                <a:spcPct val="250000"/>
              </a:lnSpc>
            </a:pPr>
            <a:r>
              <a:rPr lang="en-US" sz="2000">
                <a:hlinkClick r:id="rId5"/>
              </a:rPr>
              <a:t>LF energy slack</a:t>
            </a:r>
            <a:r>
              <a:rPr lang="en-US" sz="2000"/>
              <a:t>: #compas</a:t>
            </a:r>
          </a:p>
          <a:p>
            <a:pPr>
              <a:lnSpc>
                <a:spcPct val="250000"/>
              </a:lnSpc>
            </a:pPr>
            <a:r>
              <a:rPr lang="en-US" sz="2000"/>
              <a:t>Github.com/com-pas</a:t>
            </a:r>
          </a:p>
          <a:p>
            <a:pPr>
              <a:lnSpc>
                <a:spcPct val="250000"/>
              </a:lnSpc>
            </a:pPr>
            <a:r>
              <a:rPr lang="nl-NL" sz="2000">
                <a:cs typeface="Calibri Light"/>
              </a:rPr>
              <a:t>Github.com/</a:t>
            </a:r>
            <a:r>
              <a:rPr lang="nl-NL" sz="2000" err="1">
                <a:cs typeface="Calibri Light"/>
              </a:rPr>
              <a:t>OpenSCD</a:t>
            </a:r>
            <a:r>
              <a:rPr lang="nl-NL" sz="2000">
                <a:cs typeface="Calibri Light"/>
              </a:rPr>
              <a:t> (upstream project)</a:t>
            </a:r>
            <a:endParaRPr lang="nl-NL" sz="2000"/>
          </a:p>
          <a:p>
            <a:pPr>
              <a:lnSpc>
                <a:spcPct val="250000"/>
              </a:lnSpc>
            </a:pPr>
            <a:r>
              <a:rPr lang="en-US" sz="2000"/>
              <a:t>lists.lfenergy.org </a:t>
            </a:r>
            <a:r>
              <a:rPr lang="en-US" sz="2000" err="1"/>
              <a:t>CoMPAS</a:t>
            </a:r>
            <a:endParaRPr lang="en-US" sz="2000"/>
          </a:p>
          <a:p>
            <a:pPr>
              <a:lnSpc>
                <a:spcPct val="250000"/>
              </a:lnSpc>
            </a:pPr>
            <a:r>
              <a:rPr lang="en-US" sz="2000" err="1">
                <a:cs typeface="Calibri Light"/>
              </a:rPr>
              <a:t>Youtube</a:t>
            </a:r>
            <a:r>
              <a:rPr lang="en-US" sz="2000">
                <a:cs typeface="Calibri Light"/>
              </a:rPr>
              <a:t> tutorials</a:t>
            </a:r>
            <a:endParaRPr lang="nl-NL" sz="2000">
              <a:cs typeface="Calibri Light"/>
            </a:endParaRPr>
          </a:p>
        </p:txBody>
      </p:sp>
      <p:pic>
        <p:nvPicPr>
          <p:cNvPr id="13" name="Picture 2" descr="GitHub logo PNG">
            <a:extLst>
              <a:ext uri="{FF2B5EF4-FFF2-40B4-BE49-F238E27FC236}">
                <a16:creationId xmlns:a16="http://schemas.microsoft.com/office/drawing/2014/main" id="{61AADDFC-0E73-EAC0-7DAE-827C3FB2C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181" y="3170089"/>
            <a:ext cx="688788" cy="68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Slack new logo Vector Logo - Download Free SVG Icon | Worldvectorlogo">
            <a:extLst>
              <a:ext uri="{FF2B5EF4-FFF2-40B4-BE49-F238E27FC236}">
                <a16:creationId xmlns:a16="http://schemas.microsoft.com/office/drawing/2014/main" id="{B78A3F01-75B1-BE95-DACB-A6E01744F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576" y="2393815"/>
            <a:ext cx="659045" cy="6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Bankcheque silhouet">
            <a:extLst>
              <a:ext uri="{FF2B5EF4-FFF2-40B4-BE49-F238E27FC236}">
                <a16:creationId xmlns:a16="http://schemas.microsoft.com/office/drawing/2014/main" id="{533DC5B6-377A-EDB5-1226-35292E13DB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2852" y="4598950"/>
            <a:ext cx="914400" cy="914400"/>
          </a:xfrm>
          <a:prstGeom prst="rect">
            <a:avLst/>
          </a:prstGeom>
        </p:spPr>
      </p:pic>
      <p:pic>
        <p:nvPicPr>
          <p:cNvPr id="4103" name="Picture 7" descr="@openscd">
            <a:extLst>
              <a:ext uri="{FF2B5EF4-FFF2-40B4-BE49-F238E27FC236}">
                <a16:creationId xmlns:a16="http://schemas.microsoft.com/office/drawing/2014/main" id="{903EAD55-0E2C-C5F9-F244-2B6D0DE13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576" y="3997347"/>
            <a:ext cx="658333" cy="66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2">
            <a:extLst>
              <a:ext uri="{FF2B5EF4-FFF2-40B4-BE49-F238E27FC236}">
                <a16:creationId xmlns:a16="http://schemas.microsoft.com/office/drawing/2014/main" id="{4D3A6EEA-2739-2632-EF86-221806D96E04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181" y="1671757"/>
            <a:ext cx="595746" cy="5783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C7B3D6-A842-51C8-E2E5-BCC43B21D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990" y="5503743"/>
            <a:ext cx="963170" cy="66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513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9D2F2C4-C465-A617-1231-1FDA9580D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466" y="1635171"/>
            <a:ext cx="10049603" cy="2526000"/>
          </a:xfrm>
        </p:spPr>
        <p:txBody>
          <a:bodyPr>
            <a:normAutofit/>
          </a:bodyPr>
          <a:lstStyle/>
          <a:p>
            <a:r>
              <a:rPr lang="nl-NL" err="1"/>
              <a:t>Thanks</a:t>
            </a:r>
            <a:r>
              <a:rPr lang="nl-NL"/>
              <a:t> </a:t>
            </a:r>
            <a:r>
              <a:rPr lang="nl-NL" err="1"/>
              <a:t>for</a:t>
            </a:r>
            <a:r>
              <a:rPr lang="nl-NL"/>
              <a:t> </a:t>
            </a:r>
            <a:r>
              <a:rPr lang="nl-NL" err="1"/>
              <a:t>your</a:t>
            </a:r>
            <a:r>
              <a:rPr lang="nl-NL"/>
              <a:t> attention!</a:t>
            </a:r>
          </a:p>
        </p:txBody>
      </p:sp>
      <p:sp>
        <p:nvSpPr>
          <p:cNvPr id="6" name="Ondertitel 5">
            <a:extLst>
              <a:ext uri="{FF2B5EF4-FFF2-40B4-BE49-F238E27FC236}">
                <a16:creationId xmlns:a16="http://schemas.microsoft.com/office/drawing/2014/main" id="{F563C8CC-763D-29A2-ACCD-8863F219BC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/>
              <a:t>Sander.jansen@alliander.com</a:t>
            </a:r>
          </a:p>
        </p:txBody>
      </p:sp>
    </p:spTree>
    <p:extLst>
      <p:ext uri="{BB962C8B-B14F-4D97-AF65-F5344CB8AC3E}">
        <p14:creationId xmlns:p14="http://schemas.microsoft.com/office/powerpoint/2010/main" val="307831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3fc646f3c_0_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nl-NL" err="1"/>
              <a:t>Introduction</a:t>
            </a:r>
            <a:r>
              <a:rPr lang="nl-NL"/>
              <a:t> of LF energy </a:t>
            </a:r>
            <a:r>
              <a:rPr lang="nl-NL" err="1"/>
              <a:t>CoMPAS</a:t>
            </a:r>
            <a:endParaRPr lang="nl-NL"/>
          </a:p>
        </p:txBody>
      </p:sp>
      <p:sp>
        <p:nvSpPr>
          <p:cNvPr id="2" name="Ondertitel 1">
            <a:extLst>
              <a:ext uri="{FF2B5EF4-FFF2-40B4-BE49-F238E27FC236}">
                <a16:creationId xmlns:a16="http://schemas.microsoft.com/office/drawing/2014/main" id="{3F61371B-BA8C-502D-4DE6-4C8DA3055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000" y="4495422"/>
            <a:ext cx="5393700" cy="1646700"/>
          </a:xfrm>
        </p:spPr>
        <p:txBody>
          <a:bodyPr/>
          <a:lstStyle/>
          <a:p>
            <a:endParaRPr lang="nl-NL"/>
          </a:p>
          <a:p>
            <a:r>
              <a:rPr lang="nl-NL"/>
              <a:t>Sander Jansen</a:t>
            </a:r>
          </a:p>
        </p:txBody>
      </p:sp>
      <p:pic>
        <p:nvPicPr>
          <p:cNvPr id="7" name="Afbeelding 6" descr="Afbeelding met Lettertype, logo, Graphics, tekst&#10;&#10;Automatisch gegenereerde beschrijving">
            <a:extLst>
              <a:ext uri="{FF2B5EF4-FFF2-40B4-BE49-F238E27FC236}">
                <a16:creationId xmlns:a16="http://schemas.microsoft.com/office/drawing/2014/main" id="{A8955290-A09C-37FF-9DF6-E506DD95D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10" y="3429000"/>
            <a:ext cx="5603433" cy="31519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err="1">
                <a:cs typeface="Calibri Light"/>
              </a:rPr>
              <a:t>About</a:t>
            </a:r>
            <a:r>
              <a:rPr lang="nl-NL">
                <a:cs typeface="Calibri Light"/>
              </a:rPr>
              <a:t> Alliander and me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Dutch DSO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07D41E46-117E-4A47-9305-5A00018C6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64" y="1286057"/>
            <a:ext cx="4285789" cy="506736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FE1525D-2C1C-4455-9827-E598AC5E6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97" y="1475514"/>
            <a:ext cx="3598536" cy="3028582"/>
          </a:xfrm>
          <a:prstGeom prst="rect">
            <a:avLst/>
          </a:prstGeom>
        </p:spPr>
      </p:pic>
      <p:pic>
        <p:nvPicPr>
          <p:cNvPr id="6" name="Afbeelding 2" descr="Afbeelding met persoon, binnen, person&#10;&#10;Automatisch gegenereerde beschrijving">
            <a:extLst>
              <a:ext uri="{FF2B5EF4-FFF2-40B4-BE49-F238E27FC236}">
                <a16:creationId xmlns:a16="http://schemas.microsoft.com/office/drawing/2014/main" id="{E6487F31-26EE-420F-B86C-E87E2E73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6474" y="2528636"/>
            <a:ext cx="1800727" cy="1800727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0F3F4428-FFA1-4341-A6E2-E024FDB66FF3}"/>
              </a:ext>
            </a:extLst>
          </p:cNvPr>
          <p:cNvSpPr txBox="1"/>
          <p:nvPr/>
        </p:nvSpPr>
        <p:spPr>
          <a:xfrm>
            <a:off x="7951238" y="4333374"/>
            <a:ext cx="3851107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r"/>
            <a:r>
              <a:rPr lang="nl-NL" sz="1600">
                <a:ea typeface="+mn-lt"/>
                <a:cs typeface="+mn-lt"/>
              </a:rPr>
              <a:t>Ing </a:t>
            </a:r>
            <a:r>
              <a:rPr lang="nl-NL" sz="1600" b="1">
                <a:ea typeface="+mn-lt"/>
                <a:cs typeface="+mn-lt"/>
              </a:rPr>
              <a:t>Sander Jansen</a:t>
            </a:r>
            <a:endParaRPr lang="nl-NL" sz="1600" b="1">
              <a:cs typeface="Calibri"/>
            </a:endParaRPr>
          </a:p>
          <a:p>
            <a:pPr lvl="1" algn="r"/>
            <a:r>
              <a:rPr lang="nl-NL" sz="1600">
                <a:ea typeface="+mn-lt"/>
                <a:cs typeface="+mn-lt"/>
              </a:rPr>
              <a:t>Product Owner virtual </a:t>
            </a:r>
            <a:r>
              <a:rPr lang="nl-NL" sz="1600" err="1">
                <a:ea typeface="+mn-lt"/>
                <a:cs typeface="+mn-lt"/>
              </a:rPr>
              <a:t>substations</a:t>
            </a:r>
            <a:r>
              <a:rPr lang="nl-NL" sz="1600">
                <a:ea typeface="+mn-lt"/>
                <a:cs typeface="+mn-lt"/>
              </a:rPr>
              <a:t> </a:t>
            </a:r>
            <a:endParaRPr lang="nl-NL" sz="1600">
              <a:cs typeface="Calibri"/>
            </a:endParaRPr>
          </a:p>
          <a:p>
            <a:pPr lvl="1" algn="r"/>
            <a:endParaRPr lang="nl-NL" sz="1600">
              <a:ea typeface="+mn-lt"/>
              <a:cs typeface="+mn-lt"/>
            </a:endParaRPr>
          </a:p>
          <a:p>
            <a:pPr lvl="1" algn="r"/>
            <a:r>
              <a:rPr lang="nl-NL" sz="1600">
                <a:cs typeface="Calibri"/>
              </a:rPr>
              <a:t>Background in</a:t>
            </a:r>
          </a:p>
          <a:p>
            <a:pPr lvl="1" algn="r"/>
            <a:r>
              <a:rPr lang="nl-NL" sz="1600">
                <a:ea typeface="+mn-lt"/>
                <a:cs typeface="+mn-lt"/>
              </a:rPr>
              <a:t>Data </a:t>
            </a:r>
            <a:r>
              <a:rPr lang="nl-NL" sz="1600" err="1">
                <a:ea typeface="+mn-lt"/>
                <a:cs typeface="+mn-lt"/>
              </a:rPr>
              <a:t>architecture</a:t>
            </a:r>
            <a:endParaRPr lang="nl-NL" sz="1600">
              <a:cs typeface="Calibri"/>
            </a:endParaRPr>
          </a:p>
          <a:p>
            <a:pPr lvl="1" algn="r"/>
            <a:r>
              <a:rPr lang="nl-NL" sz="1600" err="1">
                <a:cs typeface="Calibri"/>
              </a:rPr>
              <a:t>Electrical</a:t>
            </a:r>
            <a:r>
              <a:rPr lang="nl-NL" sz="1600">
                <a:cs typeface="Calibri"/>
              </a:rPr>
              <a:t> engineering</a:t>
            </a:r>
          </a:p>
          <a:p>
            <a:endParaRPr lang="nl-NL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3224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9" descr="Afbeelding met gras, buiten, natuur, omgeven&#10;&#10;Automatisch gegenereerde beschrijving">
            <a:extLst>
              <a:ext uri="{FF2B5EF4-FFF2-40B4-BE49-F238E27FC236}">
                <a16:creationId xmlns:a16="http://schemas.microsoft.com/office/drawing/2014/main" id="{80E4CDE3-8664-B810-8566-2512A27FEF2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8" r="20398"/>
          <a:stretch/>
        </p:blipFill>
        <p:spPr/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6FE6886-431A-E90E-F9A5-88AA6ABC4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problem with current IEC 61850 SCL tooling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873C377-ACF0-9878-44F8-27EAAF21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Open Sans"/>
                <a:cs typeface="Calibri Light"/>
              </a:rPr>
              <a:t>The challenge</a:t>
            </a:r>
            <a:endParaRPr lang="en-US"/>
          </a:p>
        </p:txBody>
      </p:sp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0163CF80-31D1-EC3C-048F-63D9F756936E}"/>
              </a:ext>
            </a:extLst>
          </p:cNvPr>
          <p:cNvSpPr>
            <a:spLocks noGrp="1"/>
          </p:cNvSpPr>
          <p:nvPr>
            <p:ph type="body" orient="vert" idx="4294967295"/>
          </p:nvPr>
        </p:nvSpPr>
        <p:spPr>
          <a:xfrm>
            <a:off x="301625" y="1523206"/>
            <a:ext cx="5794375" cy="4314825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Open Sans"/>
                <a:cs typeface="Calibri Light"/>
              </a:rPr>
              <a:t>61850 engineering process varies</a:t>
            </a:r>
            <a:endParaRPr lang="en-US" sz="2000">
              <a:cs typeface="Calibri Ligh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Calibri Light"/>
              </a:rPr>
              <a:t>Desktop oriented</a:t>
            </a:r>
            <a:endParaRPr lang="en-US" sz="2000">
              <a:ea typeface="Open Sans"/>
              <a:cs typeface="Calibri Ligh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Limited choice in IED vendor agnostic SCL tools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Calibri Light"/>
              </a:rPr>
              <a:t>Not built for integration</a:t>
            </a:r>
            <a:endParaRPr lang="en-US" sz="2000">
              <a:ea typeface="Open Sans"/>
              <a:cs typeface="Calibri Ligh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Vendor lock-in (Tool vendor decides on development)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Variation in tool implementations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cs typeface="Calibri Light"/>
              </a:rPr>
              <a:t>Limited flexibility (e.g., limited automation)</a:t>
            </a:r>
            <a:endParaRPr lang="en-US" sz="2000">
              <a:ea typeface="Open Sans"/>
            </a:endParaRPr>
          </a:p>
          <a:p>
            <a:pPr>
              <a:lnSpc>
                <a:spcPct val="150000"/>
              </a:lnSpc>
            </a:pPr>
            <a:endParaRPr lang="en-US" sz="200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705112-8B1C-5FFB-EA55-E8411D8E83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60163" y="6202363"/>
            <a:ext cx="731837" cy="523875"/>
          </a:xfrm>
        </p:spPr>
        <p:txBody>
          <a:bodyPr/>
          <a:lstStyle/>
          <a:p>
            <a:fld id="{55B2A88A-B7BD-41B1-9FCB-9BE633251AC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07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873C377-ACF0-9878-44F8-27EAAF21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Open Sans"/>
                <a:cs typeface="Calibri Light"/>
              </a:rPr>
              <a:t>Change ahead</a:t>
            </a:r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705112-8B1C-5FFB-EA55-E8411D8E83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5</a:t>
            </a:fld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6FE6886-431A-E90E-F9A5-88AA6ABC4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245" y="1018884"/>
            <a:ext cx="4305913" cy="567137"/>
          </a:xfrm>
        </p:spPr>
        <p:txBody>
          <a:bodyPr>
            <a:normAutofit fontScale="92500" lnSpcReduction="20000"/>
          </a:bodyPr>
          <a:lstStyle/>
          <a:p>
            <a:pPr marL="76200" indent="0">
              <a:buNone/>
            </a:pPr>
            <a:r>
              <a:rPr lang="en-US"/>
              <a:t>Why tools need to improve</a:t>
            </a:r>
          </a:p>
        </p:txBody>
      </p:sp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0163CF80-31D1-EC3C-048F-63D9F756936E}"/>
              </a:ext>
            </a:extLst>
          </p:cNvPr>
          <p:cNvSpPr>
            <a:spLocks noGrp="1"/>
          </p:cNvSpPr>
          <p:nvPr>
            <p:ph type="body" orient="vert" idx="4294967295"/>
          </p:nvPr>
        </p:nvSpPr>
        <p:spPr>
          <a:xfrm>
            <a:off x="543216" y="1651358"/>
            <a:ext cx="8387854" cy="4321175"/>
          </a:xfrm>
        </p:spPr>
        <p:txBody>
          <a:bodyPr vert="horz" lIns="0" tIns="0" rIns="0" bIns="0" numCol="2" spcCol="576000" rtlCol="0" anchor="t">
            <a:no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/>
              <a:t>Hard to find technical staff: Need for efficiency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/>
              <a:t>More insights in configurations needed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/>
              <a:t>Increasing importance of SCL tools to support multivendor / interchangeability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>
                <a:cs typeface="Calibri Light"/>
              </a:rPr>
              <a:t>IEC 61850 used in DER</a:t>
            </a:r>
            <a:endParaRPr lang="en-US" sz="1400">
              <a:ea typeface="Open Sans"/>
              <a:cs typeface="Calibri Light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>
                <a:ea typeface="Open Sans"/>
                <a:cs typeface="Calibri Light"/>
              </a:rPr>
              <a:t>No manual XML editing anymore</a:t>
            </a:r>
            <a:endParaRPr lang="en-US" sz="1400">
              <a:ea typeface="Open Sans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30F44CE5-458B-560D-32A4-237F99328188}"/>
              </a:ext>
            </a:extLst>
          </p:cNvPr>
          <p:cNvSpPr txBox="1"/>
          <p:nvPr/>
        </p:nvSpPr>
        <p:spPr>
          <a:xfrm>
            <a:off x="6038253" y="5094514"/>
            <a:ext cx="2837551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nl-NL" sz="1600" err="1">
                <a:solidFill>
                  <a:schemeClr val="tx2"/>
                </a:solidFill>
              </a:rPr>
              <a:t>Grid</a:t>
            </a:r>
            <a:r>
              <a:rPr lang="nl-NL" sz="1600">
                <a:solidFill>
                  <a:schemeClr val="tx2"/>
                </a:solidFill>
              </a:rPr>
              <a:t> feed-in </a:t>
            </a:r>
            <a:r>
              <a:rPr lang="nl-NL" sz="1600" err="1">
                <a:solidFill>
                  <a:schemeClr val="tx2"/>
                </a:solidFill>
              </a:rPr>
              <a:t>limitations</a:t>
            </a:r>
            <a:endParaRPr lang="nl-NL" sz="1600">
              <a:solidFill>
                <a:schemeClr val="tx2"/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17E569F8-4389-ABDB-E4FE-6DA697E8BF28}"/>
              </a:ext>
            </a:extLst>
          </p:cNvPr>
          <p:cNvSpPr txBox="1"/>
          <p:nvPr/>
        </p:nvSpPr>
        <p:spPr>
          <a:xfrm>
            <a:off x="9028204" y="5093757"/>
            <a:ext cx="2837551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nl-NL" sz="1600" err="1">
                <a:solidFill>
                  <a:schemeClr val="tx2"/>
                </a:solidFill>
              </a:rPr>
              <a:t>Grid</a:t>
            </a:r>
            <a:r>
              <a:rPr lang="nl-NL" sz="1600">
                <a:solidFill>
                  <a:schemeClr val="tx2"/>
                </a:solidFill>
              </a:rPr>
              <a:t> </a:t>
            </a:r>
            <a:r>
              <a:rPr lang="nl-NL" sz="1600" err="1">
                <a:solidFill>
                  <a:schemeClr val="tx2"/>
                </a:solidFill>
              </a:rPr>
              <a:t>consumption</a:t>
            </a:r>
            <a:r>
              <a:rPr lang="nl-NL" sz="1600">
                <a:solidFill>
                  <a:schemeClr val="tx2"/>
                </a:solidFill>
              </a:rPr>
              <a:t> </a:t>
            </a:r>
            <a:r>
              <a:rPr lang="nl-NL" sz="1600" err="1">
                <a:solidFill>
                  <a:schemeClr val="tx2"/>
                </a:solidFill>
              </a:rPr>
              <a:t>limitations</a:t>
            </a:r>
            <a:endParaRPr lang="nl-NL" sz="1600">
              <a:solidFill>
                <a:schemeClr val="tx2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52FC4AF7-E6BF-2A22-F5A7-713068AD4AAA}"/>
              </a:ext>
            </a:extLst>
          </p:cNvPr>
          <p:cNvSpPr txBox="1"/>
          <p:nvPr/>
        </p:nvSpPr>
        <p:spPr>
          <a:xfrm>
            <a:off x="5829823" y="5603201"/>
            <a:ext cx="7052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Capaciteitskaart elektriciteitsnet (netbeheernederland.nl)</a:t>
            </a:r>
            <a:endParaRPr lang="nl-NL">
              <a:solidFill>
                <a:schemeClr val="accent6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EB4877F-95ED-FC61-4202-992651CE814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1069" y="1294427"/>
            <a:ext cx="3097231" cy="3569739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5FE83987-DA72-6A2E-00A4-477C5CEC505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656" y="1317128"/>
            <a:ext cx="3041967" cy="354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6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ijdelijke aanduiding voor afbeelding 12" descr="Afbeelding met gras, lucht, buiten&#10;&#10;Automatisch gegenereerde beschrijving">
            <a:extLst>
              <a:ext uri="{FF2B5EF4-FFF2-40B4-BE49-F238E27FC236}">
                <a16:creationId xmlns:a16="http://schemas.microsoft.com/office/drawing/2014/main" id="{E8A33B45-C867-9E92-6AD9-A7841C258A5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6FE6886-431A-E90E-F9A5-88AA6ABC4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 Light"/>
              </a:rPr>
              <a:t>Introducing the open-source project : LF energy </a:t>
            </a:r>
            <a:r>
              <a:rPr lang="en-US" err="1">
                <a:cs typeface="Calibri Light"/>
              </a:rPr>
              <a:t>CoMPAS</a:t>
            </a:r>
            <a:endParaRPr lang="en-US">
              <a:ea typeface="Open Sans"/>
              <a:cs typeface="Calibri Light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873C377-ACF0-9878-44F8-27EAAF21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Open Sans"/>
                <a:cs typeface="Calibri Light"/>
              </a:rPr>
              <a:t>Solution</a:t>
            </a:r>
            <a:endParaRPr lang="en-US"/>
          </a:p>
        </p:txBody>
      </p:sp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0163CF80-31D1-EC3C-048F-63D9F756936E}"/>
              </a:ext>
            </a:extLst>
          </p:cNvPr>
          <p:cNvSpPr>
            <a:spLocks noGrp="1"/>
          </p:cNvSpPr>
          <p:nvPr>
            <p:ph type="body" orient="vert" idx="4294967295"/>
          </p:nvPr>
        </p:nvSpPr>
        <p:spPr>
          <a:xfrm>
            <a:off x="457199" y="1473200"/>
            <a:ext cx="7129463" cy="43068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Open-source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Central SCL data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Plug-in/flexible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(private) cloud hosted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"Easy"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705112-8B1C-5FFB-EA55-E8411D8E83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60163" y="6202363"/>
            <a:ext cx="731837" cy="523875"/>
          </a:xfrm>
        </p:spPr>
        <p:txBody>
          <a:bodyPr/>
          <a:lstStyle/>
          <a:p>
            <a:fld id="{55B2A88A-B7BD-41B1-9FCB-9BE633251ACA}" type="slidenum">
              <a:rPr lang="nl-NL" smtClean="0"/>
              <a:pPr/>
              <a:t>6</a:t>
            </a:fld>
            <a:endParaRPr lang="nl-NL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90FACF6-2FB1-A608-B0EF-A8372BA39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2025" y="4257899"/>
            <a:ext cx="7437701" cy="23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80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6A8E660-8105-4E7F-9898-1D1B01B7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/>
              <a:t>LF Energy </a:t>
            </a:r>
            <a:r>
              <a:rPr lang="nl-NL" err="1"/>
              <a:t>substation</a:t>
            </a:r>
            <a:r>
              <a:rPr lang="nl-NL"/>
              <a:t> </a:t>
            </a:r>
            <a:r>
              <a:rPr lang="nl-NL" err="1"/>
              <a:t>architecture</a:t>
            </a:r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7CED662-2C4B-4CDD-AF46-1B72986D4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From</a:t>
            </a:r>
            <a:r>
              <a:rPr lang="nl-NL"/>
              <a:t> sensor </a:t>
            </a:r>
            <a:r>
              <a:rPr lang="nl-NL" err="1"/>
              <a:t>to</a:t>
            </a:r>
            <a:r>
              <a:rPr lang="nl-NL"/>
              <a:t> gateway</a:t>
            </a:r>
          </a:p>
        </p:txBody>
      </p:sp>
      <p:grpSp>
        <p:nvGrpSpPr>
          <p:cNvPr id="39" name="Groep 38">
            <a:extLst>
              <a:ext uri="{FF2B5EF4-FFF2-40B4-BE49-F238E27FC236}">
                <a16:creationId xmlns:a16="http://schemas.microsoft.com/office/drawing/2014/main" id="{0C782638-DAD6-4AD2-B2D7-EFDA1358BBD6}"/>
              </a:ext>
            </a:extLst>
          </p:cNvPr>
          <p:cNvGrpSpPr/>
          <p:nvPr/>
        </p:nvGrpSpPr>
        <p:grpSpPr>
          <a:xfrm>
            <a:off x="429249" y="1299359"/>
            <a:ext cx="11342344" cy="4379988"/>
            <a:chOff x="429249" y="1299359"/>
            <a:chExt cx="8714751" cy="3365310"/>
          </a:xfrm>
        </p:grpSpPr>
        <p:pic>
          <p:nvPicPr>
            <p:cNvPr id="6" name="Tijdelijke aanduiding voor inhoud 3">
              <a:extLst>
                <a:ext uri="{FF2B5EF4-FFF2-40B4-BE49-F238E27FC236}">
                  <a16:creationId xmlns:a16="http://schemas.microsoft.com/office/drawing/2014/main" id="{090F2799-A61F-473E-8AC6-2F4262323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9742"/>
            <a:stretch/>
          </p:blipFill>
          <p:spPr>
            <a:xfrm>
              <a:off x="429249" y="1299359"/>
              <a:ext cx="2397079" cy="3146425"/>
            </a:xfrm>
            <a:prstGeom prst="rect">
              <a:avLst/>
            </a:prstGeom>
          </p:spPr>
        </p:pic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2B88272D-4D46-4971-8DA0-F7112ACAF160}"/>
                </a:ext>
              </a:extLst>
            </p:cNvPr>
            <p:cNvSpPr/>
            <p:nvPr/>
          </p:nvSpPr>
          <p:spPr>
            <a:xfrm>
              <a:off x="2826328" y="1739735"/>
              <a:ext cx="825334" cy="24225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rPr>
                <a:t>Merging</a:t>
              </a:r>
              <a:r>
                <a:rPr kumimoji="0" lang="nl-NL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rPr>
                <a:t> unit / IO / Digital instrument </a:t>
              </a:r>
              <a:r>
                <a:rPr kumimoji="0" lang="nl-NL" sz="10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rPr>
                <a:t>transformer</a:t>
              </a:r>
              <a:br>
                <a:rPr kumimoji="0" lang="nl-NL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rPr>
              </a:br>
              <a:endParaRPr kumimoji="0" lang="nl-NL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rPr>
                <a:t>IEC 61869-13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rPr>
              </a:br>
              <a:r>
                <a:rPr kumimoji="0" lang="nl-NL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rPr>
                <a:t>IEC 61869-9</a:t>
              </a:r>
            </a:p>
          </p:txBody>
        </p:sp>
        <p:grpSp>
          <p:nvGrpSpPr>
            <p:cNvPr id="8" name="Groep 7">
              <a:extLst>
                <a:ext uri="{FF2B5EF4-FFF2-40B4-BE49-F238E27FC236}">
                  <a16:creationId xmlns:a16="http://schemas.microsoft.com/office/drawing/2014/main" id="{52A2508F-14F2-4FC9-9E3A-F5AF835C0194}"/>
                </a:ext>
              </a:extLst>
            </p:cNvPr>
            <p:cNvGrpSpPr/>
            <p:nvPr/>
          </p:nvGrpSpPr>
          <p:grpSpPr>
            <a:xfrm>
              <a:off x="4390398" y="1739735"/>
              <a:ext cx="1416635" cy="1389413"/>
              <a:chOff x="4390398" y="1739735"/>
              <a:chExt cx="1416635" cy="1389413"/>
            </a:xfrm>
          </p:grpSpPr>
          <p:sp>
            <p:nvSpPr>
              <p:cNvPr id="9" name="Rechthoek 8">
                <a:extLst>
                  <a:ext uri="{FF2B5EF4-FFF2-40B4-BE49-F238E27FC236}">
                    <a16:creationId xmlns:a16="http://schemas.microsoft.com/office/drawing/2014/main" id="{DB2A57B9-6DFE-4033-9CE6-7833B76CB417}"/>
                  </a:ext>
                </a:extLst>
              </p:cNvPr>
              <p:cNvSpPr/>
              <p:nvPr/>
            </p:nvSpPr>
            <p:spPr>
              <a:xfrm>
                <a:off x="4390398" y="1739735"/>
                <a:ext cx="1416635" cy="13894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endParaRPr>
              </a:p>
            </p:txBody>
          </p:sp>
          <p:pic>
            <p:nvPicPr>
              <p:cNvPr id="10" name="Afbeelding 9" descr="Afbeelding met tekst&#10;&#10;Automatisch gegenereerde beschrijving">
                <a:extLst>
                  <a:ext uri="{FF2B5EF4-FFF2-40B4-BE49-F238E27FC236}">
                    <a16:creationId xmlns:a16="http://schemas.microsoft.com/office/drawing/2014/main" id="{FB9F7F9D-4DFA-4C56-94A0-877FE91EA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2470" y="2572322"/>
                <a:ext cx="1274219" cy="453613"/>
              </a:xfrm>
              <a:prstGeom prst="rect">
                <a:avLst/>
              </a:prstGeom>
            </p:spPr>
          </p:pic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81C11A94-A182-4A75-84ED-85359293A0E1}"/>
                  </a:ext>
                </a:extLst>
              </p:cNvPr>
              <p:cNvSpPr txBox="1"/>
              <p:nvPr/>
            </p:nvSpPr>
            <p:spPr>
              <a:xfrm>
                <a:off x="4462470" y="1816925"/>
                <a:ext cx="12742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Substation</a:t>
                </a:r>
                <a:r>
                  <a:rPr kumimoji="0" lang="nl-NL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 </a:t>
                </a:r>
                <a:r>
                  <a:rPr kumimoji="0" lang="nl-NL" sz="14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functions</a:t>
                </a:r>
                <a:r>
                  <a:rPr kumimoji="0" lang="nl-NL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 </a:t>
                </a:r>
                <a:r>
                  <a:rPr kumimoji="0" lang="nl-NL" sz="14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e.g</a:t>
                </a:r>
                <a:r>
                  <a:rPr kumimoji="0" lang="nl-NL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 </a:t>
                </a:r>
                <a:r>
                  <a:rPr kumimoji="0" lang="nl-NL" sz="14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protection</a:t>
                </a:r>
                <a:endParaRPr kumimoji="0" lang="nl-NL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A1F79BCA-203A-4D00-9F68-1A8A2510E1E5}"/>
                </a:ext>
              </a:extLst>
            </p:cNvPr>
            <p:cNvGrpSpPr/>
            <p:nvPr/>
          </p:nvGrpSpPr>
          <p:grpSpPr>
            <a:xfrm>
              <a:off x="6534753" y="1737801"/>
              <a:ext cx="1209668" cy="1389413"/>
              <a:chOff x="6534753" y="1737801"/>
              <a:chExt cx="1209668" cy="1389413"/>
            </a:xfrm>
          </p:grpSpPr>
          <p:sp>
            <p:nvSpPr>
              <p:cNvPr id="13" name="Rechthoek 12">
                <a:extLst>
                  <a:ext uri="{FF2B5EF4-FFF2-40B4-BE49-F238E27FC236}">
                    <a16:creationId xmlns:a16="http://schemas.microsoft.com/office/drawing/2014/main" id="{E8BED78D-8602-4C45-9E8D-BFC297F1B515}"/>
                  </a:ext>
                </a:extLst>
              </p:cNvPr>
              <p:cNvSpPr/>
              <p:nvPr/>
            </p:nvSpPr>
            <p:spPr>
              <a:xfrm>
                <a:off x="6534753" y="1737801"/>
                <a:ext cx="1209668" cy="13894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endParaRPr>
              </a:p>
            </p:txBody>
          </p:sp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1D942701-FECD-4A09-9F39-434D86C4936C}"/>
                  </a:ext>
                </a:extLst>
              </p:cNvPr>
              <p:cNvSpPr txBox="1"/>
              <p:nvPr/>
            </p:nvSpPr>
            <p:spPr>
              <a:xfrm>
                <a:off x="6630923" y="1816925"/>
                <a:ext cx="1057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Gateway</a:t>
                </a:r>
              </a:p>
            </p:txBody>
          </p:sp>
          <p:pic>
            <p:nvPicPr>
              <p:cNvPr id="15" name="Afbeelding 14">
                <a:extLst>
                  <a:ext uri="{FF2B5EF4-FFF2-40B4-BE49-F238E27FC236}">
                    <a16:creationId xmlns:a16="http://schemas.microsoft.com/office/drawing/2014/main" id="{DE166F2C-5028-4E0B-A0B0-0D1DAEFFE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2560" y="2546911"/>
                <a:ext cx="1114054" cy="501324"/>
              </a:xfrm>
              <a:prstGeom prst="rect">
                <a:avLst/>
              </a:prstGeom>
            </p:spPr>
          </p:pic>
        </p:grp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9126C1EC-0B9E-4A0C-9C39-DB39DAAAFCEF}"/>
                </a:ext>
              </a:extLst>
            </p:cNvPr>
            <p:cNvGrpSpPr/>
            <p:nvPr/>
          </p:nvGrpSpPr>
          <p:grpSpPr>
            <a:xfrm>
              <a:off x="7744421" y="2091091"/>
              <a:ext cx="1399579" cy="682831"/>
              <a:chOff x="7744421" y="2091091"/>
              <a:chExt cx="1399579" cy="682831"/>
            </a:xfrm>
          </p:grpSpPr>
          <p:sp>
            <p:nvSpPr>
              <p:cNvPr id="17" name="Wolk 16">
                <a:extLst>
                  <a:ext uri="{FF2B5EF4-FFF2-40B4-BE49-F238E27FC236}">
                    <a16:creationId xmlns:a16="http://schemas.microsoft.com/office/drawing/2014/main" id="{80C441BF-9EAA-43DA-8EF6-99BA50EDBD48}"/>
                  </a:ext>
                </a:extLst>
              </p:cNvPr>
              <p:cNvSpPr/>
              <p:nvPr/>
            </p:nvSpPr>
            <p:spPr>
              <a:xfrm>
                <a:off x="7930981" y="2091091"/>
                <a:ext cx="1213019" cy="682831"/>
              </a:xfrm>
              <a:prstGeom prst="clou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Central systems</a:t>
                </a:r>
              </a:p>
            </p:txBody>
          </p:sp>
          <p:cxnSp>
            <p:nvCxnSpPr>
              <p:cNvPr id="18" name="Rechte verbindingslijn met pijl 17">
                <a:extLst>
                  <a:ext uri="{FF2B5EF4-FFF2-40B4-BE49-F238E27FC236}">
                    <a16:creationId xmlns:a16="http://schemas.microsoft.com/office/drawing/2014/main" id="{4A5552FC-EA45-4463-A369-F828BA907F81}"/>
                  </a:ext>
                </a:extLst>
              </p:cNvPr>
              <p:cNvCxnSpPr>
                <a:cxnSpLocks/>
                <a:stCxn id="13" idx="3"/>
                <a:endCxn id="17" idx="2"/>
              </p:cNvCxnSpPr>
              <p:nvPr/>
            </p:nvCxnSpPr>
            <p:spPr>
              <a:xfrm flipV="1">
                <a:off x="7744421" y="2432507"/>
                <a:ext cx="190323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A06FDB89-CD74-4DBC-A50D-691FCDDB495B}"/>
                </a:ext>
              </a:extLst>
            </p:cNvPr>
            <p:cNvGrpSpPr/>
            <p:nvPr/>
          </p:nvGrpSpPr>
          <p:grpSpPr>
            <a:xfrm>
              <a:off x="3573913" y="2434442"/>
              <a:ext cx="894234" cy="520282"/>
              <a:chOff x="3573913" y="2434442"/>
              <a:chExt cx="894234" cy="520282"/>
            </a:xfrm>
          </p:grpSpPr>
          <p:cxnSp>
            <p:nvCxnSpPr>
              <p:cNvPr id="20" name="Rechte verbindingslijn met pijl 19">
                <a:extLst>
                  <a:ext uri="{FF2B5EF4-FFF2-40B4-BE49-F238E27FC236}">
                    <a16:creationId xmlns:a16="http://schemas.microsoft.com/office/drawing/2014/main" id="{D8BCF288-D8D9-4DF7-A84F-277E94FA45F2}"/>
                  </a:ext>
                </a:extLst>
              </p:cNvPr>
              <p:cNvCxnSpPr>
                <a:cxnSpLocks/>
                <a:stCxn id="9" idx="1"/>
              </p:cNvCxnSpPr>
              <p:nvPr/>
            </p:nvCxnSpPr>
            <p:spPr>
              <a:xfrm flipH="1">
                <a:off x="3651664" y="2434442"/>
                <a:ext cx="738734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kstvak 20">
                <a:extLst>
                  <a:ext uri="{FF2B5EF4-FFF2-40B4-BE49-F238E27FC236}">
                    <a16:creationId xmlns:a16="http://schemas.microsoft.com/office/drawing/2014/main" id="{239657E0-1EAF-489D-AC82-C79D96BD4DFC}"/>
                  </a:ext>
                </a:extLst>
              </p:cNvPr>
              <p:cNvSpPr txBox="1"/>
              <p:nvPr/>
            </p:nvSpPr>
            <p:spPr>
              <a:xfrm>
                <a:off x="3573913" y="2493059"/>
                <a:ext cx="8942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61850 </a:t>
                </a:r>
                <a:r>
                  <a:rPr kumimoji="0" lang="nl-NL" sz="12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processbus</a:t>
                </a:r>
                <a:endPara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5EE14551-A5A0-4A43-86DD-2256BE1B1606}"/>
                </a:ext>
              </a:extLst>
            </p:cNvPr>
            <p:cNvGrpSpPr/>
            <p:nvPr/>
          </p:nvGrpSpPr>
          <p:grpSpPr>
            <a:xfrm>
              <a:off x="5690996" y="2432508"/>
              <a:ext cx="894234" cy="490139"/>
              <a:chOff x="5690996" y="2432508"/>
              <a:chExt cx="894234" cy="490139"/>
            </a:xfrm>
          </p:grpSpPr>
          <p:cxnSp>
            <p:nvCxnSpPr>
              <p:cNvPr id="23" name="Verbindingslijn: gebogen 22">
                <a:extLst>
                  <a:ext uri="{FF2B5EF4-FFF2-40B4-BE49-F238E27FC236}">
                    <a16:creationId xmlns:a16="http://schemas.microsoft.com/office/drawing/2014/main" id="{AF7D47A0-74C5-40B7-8FB3-E367E6C91CD8}"/>
                  </a:ext>
                </a:extLst>
              </p:cNvPr>
              <p:cNvCxnSpPr>
                <a:cxnSpLocks/>
                <a:stCxn id="9" idx="3"/>
                <a:endCxn id="13" idx="1"/>
              </p:cNvCxnSpPr>
              <p:nvPr/>
            </p:nvCxnSpPr>
            <p:spPr>
              <a:xfrm flipV="1">
                <a:off x="5807033" y="2432508"/>
                <a:ext cx="727720" cy="1934"/>
              </a:xfrm>
              <a:prstGeom prst="bentConnector3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kstvak 23">
                <a:extLst>
                  <a:ext uri="{FF2B5EF4-FFF2-40B4-BE49-F238E27FC236}">
                    <a16:creationId xmlns:a16="http://schemas.microsoft.com/office/drawing/2014/main" id="{7759E312-9275-494B-96E3-28E5326D4D56}"/>
                  </a:ext>
                </a:extLst>
              </p:cNvPr>
              <p:cNvSpPr txBox="1"/>
              <p:nvPr/>
            </p:nvSpPr>
            <p:spPr>
              <a:xfrm>
                <a:off x="5690996" y="2460982"/>
                <a:ext cx="8942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61850 </a:t>
                </a:r>
                <a:r>
                  <a:rPr kumimoji="0" lang="nl-NL" sz="12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stationbus</a:t>
                </a:r>
                <a:endPara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BBFC11B2-448E-486E-9A53-386F63FDDCE3}"/>
                </a:ext>
              </a:extLst>
            </p:cNvPr>
            <p:cNvGrpSpPr/>
            <p:nvPr/>
          </p:nvGrpSpPr>
          <p:grpSpPr>
            <a:xfrm>
              <a:off x="3651664" y="2773195"/>
              <a:ext cx="4885827" cy="1891474"/>
              <a:chOff x="3651664" y="2773195"/>
              <a:chExt cx="4885827" cy="1891474"/>
            </a:xfrm>
          </p:grpSpPr>
          <p:pic>
            <p:nvPicPr>
              <p:cNvPr id="26" name="Afbeelding 25" descr="Afbeelding met tekst&#10;&#10;Automatisch gegenereerde beschrijving">
                <a:extLst>
                  <a:ext uri="{FF2B5EF4-FFF2-40B4-BE49-F238E27FC236}">
                    <a16:creationId xmlns:a16="http://schemas.microsoft.com/office/drawing/2014/main" id="{731886D5-F287-4167-B63F-A53709F2A8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470" y="3998014"/>
                <a:ext cx="2247153" cy="666655"/>
              </a:xfrm>
              <a:prstGeom prst="rect">
                <a:avLst/>
              </a:prstGeom>
            </p:spPr>
          </p:pic>
          <p:sp>
            <p:nvSpPr>
              <p:cNvPr id="27" name="Tekstvak 26">
                <a:extLst>
                  <a:ext uri="{FF2B5EF4-FFF2-40B4-BE49-F238E27FC236}">
                    <a16:creationId xmlns:a16="http://schemas.microsoft.com/office/drawing/2014/main" id="{00000774-E1D6-4150-AAD2-CF600980A603}"/>
                  </a:ext>
                </a:extLst>
              </p:cNvPr>
              <p:cNvSpPr txBox="1"/>
              <p:nvPr/>
            </p:nvSpPr>
            <p:spPr>
              <a:xfrm>
                <a:off x="4150010" y="3644417"/>
                <a:ext cx="894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61850 SCL</a:t>
                </a:r>
              </a:p>
            </p:txBody>
          </p:sp>
          <p:grpSp>
            <p:nvGrpSpPr>
              <p:cNvPr id="28" name="Groep 27">
                <a:extLst>
                  <a:ext uri="{FF2B5EF4-FFF2-40B4-BE49-F238E27FC236}">
                    <a16:creationId xmlns:a16="http://schemas.microsoft.com/office/drawing/2014/main" id="{8ABFC062-BF50-4563-AB8B-BB50766A9EAF}"/>
                  </a:ext>
                </a:extLst>
              </p:cNvPr>
              <p:cNvGrpSpPr/>
              <p:nvPr/>
            </p:nvGrpSpPr>
            <p:grpSpPr>
              <a:xfrm>
                <a:off x="3651664" y="2773195"/>
                <a:ext cx="4885827" cy="1558147"/>
                <a:chOff x="3651664" y="2773195"/>
                <a:chExt cx="4885827" cy="1558147"/>
              </a:xfrm>
            </p:grpSpPr>
            <p:cxnSp>
              <p:nvCxnSpPr>
                <p:cNvPr id="29" name="Rechte verbindingslijn met pijl 28">
                  <a:extLst>
                    <a:ext uri="{FF2B5EF4-FFF2-40B4-BE49-F238E27FC236}">
                      <a16:creationId xmlns:a16="http://schemas.microsoft.com/office/drawing/2014/main" id="{30A18847-C8FC-4AB2-897E-1F2004DBED6C}"/>
                    </a:ext>
                  </a:extLst>
                </p:cNvPr>
                <p:cNvCxnSpPr>
                  <a:cxnSpLocks/>
                  <a:stCxn id="26" idx="0"/>
                  <a:endCxn id="9" idx="2"/>
                </p:cNvCxnSpPr>
                <p:nvPr/>
              </p:nvCxnSpPr>
              <p:spPr>
                <a:xfrm flipH="1" flipV="1">
                  <a:off x="5098716" y="3129148"/>
                  <a:ext cx="487331" cy="8688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met pijl 29">
                  <a:extLst>
                    <a:ext uri="{FF2B5EF4-FFF2-40B4-BE49-F238E27FC236}">
                      <a16:creationId xmlns:a16="http://schemas.microsoft.com/office/drawing/2014/main" id="{25B1D8BC-D6D2-402C-BB6A-24591EB0F354}"/>
                    </a:ext>
                  </a:extLst>
                </p:cNvPr>
                <p:cNvCxnSpPr>
                  <a:cxnSpLocks/>
                  <a:stCxn id="26" idx="1"/>
                </p:cNvCxnSpPr>
                <p:nvPr/>
              </p:nvCxnSpPr>
              <p:spPr>
                <a:xfrm flipH="1" flipV="1">
                  <a:off x="3651664" y="3936670"/>
                  <a:ext cx="810806" cy="3946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Rechte verbindingslijn met pijl 30">
                  <a:extLst>
                    <a:ext uri="{FF2B5EF4-FFF2-40B4-BE49-F238E27FC236}">
                      <a16:creationId xmlns:a16="http://schemas.microsoft.com/office/drawing/2014/main" id="{AF7621F6-3779-45E3-83C9-3EB4CD05DFE9}"/>
                    </a:ext>
                  </a:extLst>
                </p:cNvPr>
                <p:cNvCxnSpPr>
                  <a:cxnSpLocks/>
                  <a:endCxn id="13" idx="2"/>
                </p:cNvCxnSpPr>
                <p:nvPr/>
              </p:nvCxnSpPr>
              <p:spPr>
                <a:xfrm flipV="1">
                  <a:off x="6395049" y="3127214"/>
                  <a:ext cx="744538" cy="9789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Rechte verbindingslijn met pijl 31">
                  <a:extLst>
                    <a:ext uri="{FF2B5EF4-FFF2-40B4-BE49-F238E27FC236}">
                      <a16:creationId xmlns:a16="http://schemas.microsoft.com/office/drawing/2014/main" id="{E7A80409-173A-44F1-8ECA-11F20A97FEDF}"/>
                    </a:ext>
                  </a:extLst>
                </p:cNvPr>
                <p:cNvCxnSpPr>
                  <a:cxnSpLocks/>
                  <a:stCxn id="26" idx="3"/>
                  <a:endCxn id="17" idx="1"/>
                </p:cNvCxnSpPr>
                <p:nvPr/>
              </p:nvCxnSpPr>
              <p:spPr>
                <a:xfrm flipV="1">
                  <a:off x="6709623" y="2773195"/>
                  <a:ext cx="1827868" cy="15581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700B41ED-DF6C-4741-95A8-68D7DF37A28E}"/>
                </a:ext>
              </a:extLst>
            </p:cNvPr>
            <p:cNvSpPr/>
            <p:nvPr/>
          </p:nvSpPr>
          <p:spPr>
            <a:xfrm>
              <a:off x="1235869" y="2493059"/>
              <a:ext cx="321917" cy="192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Light"/>
                <a:ea typeface="+mn-ea"/>
                <a:cs typeface="+mn-cs"/>
              </a:endParaRP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E576DDFD-F400-47EE-96FF-D50D008284A9}"/>
                </a:ext>
              </a:extLst>
            </p:cNvPr>
            <p:cNvSpPr/>
            <p:nvPr/>
          </p:nvSpPr>
          <p:spPr>
            <a:xfrm>
              <a:off x="1164431" y="2052528"/>
              <a:ext cx="321917" cy="192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Light"/>
                <a:ea typeface="+mn-ea"/>
                <a:cs typeface="+mn-cs"/>
              </a:endParaRP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A53668C7-3AE2-405E-9DC0-09C63CC741F6}"/>
                </a:ext>
              </a:extLst>
            </p:cNvPr>
            <p:cNvSpPr/>
            <p:nvPr/>
          </p:nvSpPr>
          <p:spPr>
            <a:xfrm>
              <a:off x="1685342" y="2149023"/>
              <a:ext cx="321917" cy="192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Light"/>
                <a:ea typeface="+mn-ea"/>
                <a:cs typeface="+mn-cs"/>
              </a:endParaRP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804A4154-6D90-4ECD-868F-F4CD27997351}"/>
                </a:ext>
              </a:extLst>
            </p:cNvPr>
            <p:cNvSpPr/>
            <p:nvPr/>
          </p:nvSpPr>
          <p:spPr>
            <a:xfrm>
              <a:off x="2031098" y="2676699"/>
              <a:ext cx="321917" cy="192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Light"/>
                <a:ea typeface="+mn-ea"/>
                <a:cs typeface="+mn-cs"/>
              </a:endParaRP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006D4A66-6DE3-48A7-9096-C71CC5E0FD40}"/>
                </a:ext>
              </a:extLst>
            </p:cNvPr>
            <p:cNvSpPr/>
            <p:nvPr/>
          </p:nvSpPr>
          <p:spPr>
            <a:xfrm>
              <a:off x="1218315" y="3423703"/>
              <a:ext cx="321917" cy="192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Light"/>
                <a:ea typeface="+mn-ea"/>
                <a:cs typeface="+mn-cs"/>
              </a:endParaRP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6A494F54-679A-4BF7-A707-935FCF757FFE}"/>
                </a:ext>
              </a:extLst>
            </p:cNvPr>
            <p:cNvSpPr/>
            <p:nvPr/>
          </p:nvSpPr>
          <p:spPr>
            <a:xfrm>
              <a:off x="1567263" y="2514544"/>
              <a:ext cx="164307" cy="1500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082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873C377-ACF0-9878-44F8-27EAAF21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Open Sans"/>
                <a:cs typeface="Calibri Light"/>
              </a:rPr>
              <a:t>Current features</a:t>
            </a:r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4705112-8B1C-5FFB-EA55-E8411D8E83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8</a:t>
            </a:fld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6FE6886-431A-E90E-F9A5-88AA6ABC4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519" y="980973"/>
            <a:ext cx="11360700" cy="716512"/>
          </a:xfrm>
        </p:spPr>
        <p:txBody>
          <a:bodyPr/>
          <a:lstStyle/>
          <a:p>
            <a:pPr marL="76200" indent="0">
              <a:buNone/>
            </a:pPr>
            <a:r>
              <a:rPr lang="en-US"/>
              <a:t>Current capabilities of LF energy </a:t>
            </a:r>
            <a:r>
              <a:rPr lang="en-US" err="1"/>
              <a:t>CoMPAS</a:t>
            </a:r>
            <a:endParaRPr lang="en-US"/>
          </a:p>
        </p:txBody>
      </p:sp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0163CF80-31D1-EC3C-048F-63D9F756936E}"/>
              </a:ext>
            </a:extLst>
          </p:cNvPr>
          <p:cNvSpPr>
            <a:spLocks noGrp="1"/>
          </p:cNvSpPr>
          <p:nvPr>
            <p:ph type="body" orient="vert" idx="4294967295"/>
          </p:nvPr>
        </p:nvSpPr>
        <p:spPr>
          <a:xfrm>
            <a:off x="578075" y="1501271"/>
            <a:ext cx="6165625" cy="4321175"/>
          </a:xfrm>
        </p:spPr>
        <p:txBody>
          <a:bodyPr vert="horz" lIns="0" tIns="0" rIns="0" bIns="0" numCol="2" spcCol="576000" rtlCol="0" anchor="t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/>
              <a:t>Basic SCL editing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/>
              <a:t>GOOSE/SV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/>
              <a:t>Reporting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/>
              <a:t>104 support (80-1)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/>
              <a:t>Compare IED's/SCL files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/>
              <a:t>SCL cleanup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cs typeface="Calibri Light"/>
              </a:rPr>
              <a:t>Library for SCD generation process</a:t>
            </a:r>
            <a:endParaRPr lang="en-US" sz="1800">
              <a:ea typeface="Open Sans"/>
              <a:cs typeface="Calibri Ligh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cs typeface="Calibri Light"/>
              </a:rPr>
              <a:t>IEC CIM to IEC 61850 conversion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cs typeface="Calibri Light"/>
              </a:rPr>
              <a:t>Services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>
              <a:cs typeface="Calibri Ligh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ea typeface="Open Sans"/>
                <a:cs typeface="Calibri Light"/>
              </a:rPr>
              <a:t>Many more..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99376A9-76FD-5A03-3079-44A5BD23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170" y="1586250"/>
            <a:ext cx="5750381" cy="3848100"/>
          </a:xfrm>
          <a:prstGeom prst="rect">
            <a:avLst/>
          </a:prstGeom>
        </p:spPr>
      </p:pic>
      <p:pic>
        <p:nvPicPr>
          <p:cNvPr id="10" name="Afbeelding 9">
            <a:hlinkClick r:id="rId4"/>
            <a:extLst>
              <a:ext uri="{FF2B5EF4-FFF2-40B4-BE49-F238E27FC236}">
                <a16:creationId xmlns:a16="http://schemas.microsoft.com/office/drawing/2014/main" id="{931A0E52-EF61-5374-7F6E-ED617A6211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6215" y="3510300"/>
            <a:ext cx="2603336" cy="291071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6E2EB2-AC89-7DEA-6E04-557A90CA6A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3700" y="5770929"/>
            <a:ext cx="2436927" cy="7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85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807B7E9-7EEB-3E32-1D3B-2BDA69D195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5B2A88A-B7BD-41B1-9FCB-9BE633251ACA}" type="slidenum">
              <a:rPr lang="nl-NL" smtClean="0"/>
              <a:pPr/>
              <a:t>9</a:t>
            </a:fld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A3A4725-BC1C-7970-E52C-D30A61F0F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472" y="340924"/>
            <a:ext cx="9556955" cy="5065465"/>
          </a:xfrm>
          <a:prstGeom prst="rect">
            <a:avLst/>
          </a:prstGeom>
        </p:spPr>
      </p:pic>
      <p:sp>
        <p:nvSpPr>
          <p:cNvPr id="7" name="Tijdelijke aanduiding voor verticale tekst 6">
            <a:extLst>
              <a:ext uri="{FF2B5EF4-FFF2-40B4-BE49-F238E27FC236}">
                <a16:creationId xmlns:a16="http://schemas.microsoft.com/office/drawing/2014/main" id="{5F533174-F8D9-DD32-BCE4-24FFD150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543550"/>
            <a:ext cx="11360700" cy="657850"/>
          </a:xfrm>
        </p:spPr>
        <p:txBody>
          <a:bodyPr>
            <a:normAutofit lnSpcReduction="10000"/>
          </a:bodyPr>
          <a:lstStyle/>
          <a:p>
            <a:pPr marL="76200" indent="0">
              <a:buNone/>
            </a:pPr>
            <a:r>
              <a:rPr lang="nl-NL"/>
              <a:t>https://demo.compas.energy/</a:t>
            </a:r>
          </a:p>
        </p:txBody>
      </p:sp>
    </p:spTree>
    <p:extLst>
      <p:ext uri="{BB962C8B-B14F-4D97-AF65-F5344CB8AC3E}">
        <p14:creationId xmlns:p14="http://schemas.microsoft.com/office/powerpoint/2010/main" val="3171567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F Energy Project Annual Review Templat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D0642D43720241837A508A2D8684DE" ma:contentTypeVersion="18" ma:contentTypeDescription="Een nieuw document maken." ma:contentTypeScope="" ma:versionID="c8dccb173188e99b150fc203c692cfc3">
  <xsd:schema xmlns:xsd="http://www.w3.org/2001/XMLSchema" xmlns:xs="http://www.w3.org/2001/XMLSchema" xmlns:p="http://schemas.microsoft.com/office/2006/metadata/properties" xmlns:ns2="8cc7018b-b539-4bcb-a9ea-e9fe6fcacdfc" xmlns:ns3="f1330509-4cdb-40c1-9f15-473ceaba2118" xmlns:ns4="9271b1d1-b612-447e-93de-d287d951c771" targetNamespace="http://schemas.microsoft.com/office/2006/metadata/properties" ma:root="true" ma:fieldsID="5925f253df846cf245dd5182579b078a" ns2:_="" ns3:_="" ns4:_="">
    <xsd:import namespace="8cc7018b-b539-4bcb-a9ea-e9fe6fcacdfc"/>
    <xsd:import namespace="f1330509-4cdb-40c1-9f15-473ceaba2118"/>
    <xsd:import namespace="9271b1d1-b612-447e-93de-d287d951c77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2:SharedWithUsers" minOccurs="0"/>
                <xsd:element ref="ns2:SharedWithDetail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4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c7018b-b539-4bcb-a9ea-e9fe6fcacdfc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aarde van de document-id" ma:description="De waarde van de document-id die aan dit item is toegewezen." ma:indexed="true" ma:internalName="_dlc_DocId" ma:readOnly="true">
      <xsd:simpleType>
        <xsd:restriction base="dms:Text"/>
      </xsd:simpleType>
    </xsd:element>
    <xsd:element name="_dlc_DocIdUrl" ma:index="9" nillable="true" ma:displayName="Document-id" ma:description="Permanente koppeling naar dit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Id blijven behouden" ma:description="Id behouden tijdens toevoegen." ma:hidden="true" ma:internalName="_dlc_DocIdPersistId" ma:readOnly="true">
      <xsd:simpleType>
        <xsd:restriction base="dms:Boolean"/>
      </xsd:simple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330509-4cdb-40c1-9f15-473ceaba21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5" nillable="true" ma:taxonomy="true" ma:internalName="lcf76f155ced4ddcb4097134ff3c332f" ma:taxonomyFieldName="MediaServiceImageTags" ma:displayName="Afbeeldingtags" ma:readOnly="false" ma:fieldId="{5cf76f15-5ced-4ddc-b409-7134ff3c332f}" ma:taxonomyMulti="true" ma:sspId="c08a313f-cbb5-4c95-83f8-00328ca083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71b1d1-b612-447e-93de-d287d951c771" elementFormDefault="qualified">
    <xsd:import namespace="http://schemas.microsoft.com/office/2006/documentManagement/types"/>
    <xsd:import namespace="http://schemas.microsoft.com/office/infopath/2007/PartnerControls"/>
    <xsd:element name="TaxCatchAll" ma:index="26" nillable="true" ma:displayName="Taxonomy Catch All Column" ma:hidden="true" ma:list="{56579420-bdcf-4ac4-bf35-b73603388846}" ma:internalName="TaxCatchAll" ma:showField="CatchAllData" ma:web="8cc7018b-b539-4bcb-a9ea-e9fe6fcacd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71b1d1-b612-447e-93de-d287d951c771" xsi:nil="true"/>
    <lcf76f155ced4ddcb4097134ff3c332f xmlns="f1330509-4cdb-40c1-9f15-473ceaba2118">
      <Terms xmlns="http://schemas.microsoft.com/office/infopath/2007/PartnerControls"/>
    </lcf76f155ced4ddcb4097134ff3c332f>
    <_dlc_DocId xmlns="8cc7018b-b539-4bcb-a9ea-e9fe6fcacdfc">H6ZXTYQJ6YCQ-511940083-990</_dlc_DocId>
    <_dlc_DocIdUrl xmlns="8cc7018b-b539-4bcb-a9ea-e9fe6fcacdfc">
      <Url>https://alliander.sharepoint.com/teams/VirtueleStationsMSHS-01/_layouts/15/DocIdRedir.aspx?ID=H6ZXTYQJ6YCQ-511940083-990</Url>
      <Description>H6ZXTYQJ6YCQ-511940083-990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642755-D529-43D9-B0A4-DFE6B69E1E22}">
  <ds:schemaRefs>
    <ds:schemaRef ds:uri="8cc7018b-b539-4bcb-a9ea-e9fe6fcacdfc"/>
    <ds:schemaRef ds:uri="9271b1d1-b612-447e-93de-d287d951c771"/>
    <ds:schemaRef ds:uri="f1330509-4cdb-40c1-9f15-473ceaba211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6EEC66-CC23-4962-BAFF-7A64871D756F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1E83A3E-23BA-4B95-B9B1-6A4356512D52}">
  <ds:schemaRefs>
    <ds:schemaRef ds:uri="8cc7018b-b539-4bcb-a9ea-e9fe6fcacdfc"/>
    <ds:schemaRef ds:uri="9271b1d1-b612-447e-93de-d287d951c771"/>
    <ds:schemaRef ds:uri="f1330509-4cdb-40c1-9f15-473ceaba211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DBC03925-0987-4513-BF09-C26503C82BE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697f104b-d7cb-48c8-ac9f-bd87105bafdc}" enabled="0" method="" siteId="{697f104b-d7cb-48c8-ac9f-bd87105bafd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LF Energy Project Annual Review Template 2023</vt:lpstr>
      <vt:lpstr>PowerPoint Presentation</vt:lpstr>
      <vt:lpstr>Introduction of LF energy CoMPAS</vt:lpstr>
      <vt:lpstr>About Alliander and me</vt:lpstr>
      <vt:lpstr>The challenge</vt:lpstr>
      <vt:lpstr>Change ahead</vt:lpstr>
      <vt:lpstr>Solution</vt:lpstr>
      <vt:lpstr>LF Energy substation architecture</vt:lpstr>
      <vt:lpstr>Current features</vt:lpstr>
      <vt:lpstr>PowerPoint Presentation</vt:lpstr>
      <vt:lpstr>CoMPAS ecosystem roadmap</vt:lpstr>
      <vt:lpstr>Everybody is welcome to contribute!</vt:lpstr>
      <vt:lpstr>Where to start?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cp:revision>1</cp:revision>
  <dcterms:modified xsi:type="dcterms:W3CDTF">2023-11-09T15:47:31Z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0x010100F3D0642D43720241837A508A2D8684DE</vt:lpwstr>
  </property>
  <property fmtid="{D5CDD505-2E9C-101B-9397-08002B2CF9AE}" pid="3" name="_dlc_DocIdItemGuid">
    <vt:lpwstr>c3c5af97-4fc5-4f67-b2d6-7921caebdc1f</vt:lpwstr>
  </property>
  <property fmtid="{D5CDD505-2E9C-101B-9397-08002B2CF9AE}" pid="4" name="MediaServiceImageTags">
    <vt:lpwstr/>
  </property>
</Properties>
</file>